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5" r:id="rId3"/>
    <p:sldId id="297" r:id="rId4"/>
    <p:sldId id="257" r:id="rId5"/>
    <p:sldId id="268" r:id="rId6"/>
    <p:sldId id="269" r:id="rId7"/>
    <p:sldId id="307" r:id="rId8"/>
    <p:sldId id="309" r:id="rId9"/>
    <p:sldId id="308" r:id="rId10"/>
    <p:sldId id="314" r:id="rId11"/>
    <p:sldId id="310" r:id="rId12"/>
    <p:sldId id="324" r:id="rId13"/>
    <p:sldId id="312" r:id="rId14"/>
    <p:sldId id="313" r:id="rId15"/>
    <p:sldId id="315" r:id="rId16"/>
    <p:sldId id="321" r:id="rId17"/>
    <p:sldId id="318" r:id="rId18"/>
    <p:sldId id="316" r:id="rId19"/>
    <p:sldId id="319" r:id="rId20"/>
    <p:sldId id="330" r:id="rId21"/>
    <p:sldId id="325" r:id="rId22"/>
    <p:sldId id="331"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94660"/>
  </p:normalViewPr>
  <p:slideViewPr>
    <p:cSldViewPr snapToGrid="0">
      <p:cViewPr varScale="1">
        <p:scale>
          <a:sx n="86" d="100"/>
          <a:sy n="86" d="100"/>
        </p:scale>
        <p:origin x="1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1A01D-3EBA-4462-9EC5-27D7043AE6A3}"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C3F40A-1029-4DCE-BB8C-5A529BB8476A}" type="slidenum">
              <a:rPr lang="en-US" smtClean="0"/>
              <a:t>‹#›</a:t>
            </a:fld>
            <a:endParaRPr lang="en-US"/>
          </a:p>
        </p:txBody>
      </p:sp>
    </p:spTree>
    <p:extLst>
      <p:ext uri="{BB962C8B-B14F-4D97-AF65-F5344CB8AC3E}">
        <p14:creationId xmlns:p14="http://schemas.microsoft.com/office/powerpoint/2010/main" val="135548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39AF7BB-2B75-49EC-ABE5-820577A643CB}" type="slidenum">
              <a:rPr lang="en-US" altLang="en-US" smtClean="0">
                <a:latin typeface="Arial" panose="020B0604020202020204" pitchFamily="34" charset="0"/>
              </a:rPr>
              <a:pPr/>
              <a:t>7</a:t>
            </a:fld>
            <a:endParaRPr lang="en-US" altLang="en-US" smtClean="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885100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4/19/2021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4/19/2021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4/19/2021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4/19/2021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endParaRPr lang="en-US" dirty="0"/>
          </a:p>
        </p:txBody>
      </p:sp>
      <p:sp>
        <p:nvSpPr>
          <p:cNvPr id="3" name="Subtitle 2"/>
          <p:cNvSpPr>
            <a:spLocks noGrp="1"/>
          </p:cNvSpPr>
          <p:nvPr>
            <p:ph type="subTitle" idx="1"/>
          </p:nvPr>
        </p:nvSpPr>
        <p:spPr/>
        <p:txBody>
          <a:bodyPr>
            <a:normAutofit fontScale="92500" lnSpcReduction="20000"/>
          </a:bodyPr>
          <a:lstStyle/>
          <a:p>
            <a:r>
              <a:rPr lang="en-US" sz="4000" dirty="0" smtClean="0"/>
              <a:t>Midterm Two</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Tree>
    <p:extLst>
      <p:ext uri="{BB962C8B-B14F-4D97-AF65-F5344CB8AC3E}">
        <p14:creationId xmlns:p14="http://schemas.microsoft.com/office/powerpoint/2010/main" val="1112539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454" y="262316"/>
            <a:ext cx="10515600" cy="1325563"/>
          </a:xfrm>
        </p:spPr>
        <p:txBody>
          <a:bodyPr/>
          <a:lstStyle/>
          <a:p>
            <a:r>
              <a:rPr lang="en-US" dirty="0" smtClean="0"/>
              <a:t>Problem 2.1 Marking scheme</a:t>
            </a:r>
            <a:endParaRPr lang="en-US" dirty="0"/>
          </a:p>
        </p:txBody>
      </p:sp>
      <p:sp>
        <p:nvSpPr>
          <p:cNvPr id="3" name="Content Placeholder 2"/>
          <p:cNvSpPr>
            <a:spLocks noGrp="1"/>
          </p:cNvSpPr>
          <p:nvPr>
            <p:ph idx="1"/>
          </p:nvPr>
        </p:nvSpPr>
        <p:spPr>
          <a:xfrm>
            <a:off x="334537" y="1368430"/>
            <a:ext cx="8363414" cy="4351338"/>
          </a:xfrm>
        </p:spPr>
        <p:txBody>
          <a:bodyPr>
            <a:normAutofit fontScale="92500" lnSpcReduction="10000"/>
          </a:bodyPr>
          <a:lstStyle/>
          <a:p>
            <a:r>
              <a:rPr lang="en-US" sz="2400" dirty="0" smtClean="0"/>
              <a:t>[5%] </a:t>
            </a:r>
            <a:r>
              <a:rPr lang="en-US" sz="2400" dirty="0" smtClean="0"/>
              <a:t>The first curve is drawn in the </a:t>
            </a:r>
            <a:r>
              <a:rPr lang="en-US" sz="2400" dirty="0"/>
              <a:t>Cartesian coordinate </a:t>
            </a:r>
            <a:r>
              <a:rPr lang="en-US" sz="2400" dirty="0" smtClean="0"/>
              <a:t>system.</a:t>
            </a:r>
          </a:p>
          <a:p>
            <a:r>
              <a:rPr lang="en-US" sz="2400" dirty="0" smtClean="0"/>
              <a:t>[5%] </a:t>
            </a:r>
            <a:r>
              <a:rPr lang="en-US" sz="2400" dirty="0" smtClean="0"/>
              <a:t>The second curve is drawn in </a:t>
            </a:r>
            <a:r>
              <a:rPr lang="en-US" sz="2400" dirty="0"/>
              <a:t>the Polar coordinate system.</a:t>
            </a:r>
          </a:p>
          <a:p>
            <a:r>
              <a:rPr lang="en-US" sz="2400" dirty="0" smtClean="0"/>
              <a:t>[5%] The region is filled correctly for the first curve in an animation.</a:t>
            </a:r>
          </a:p>
          <a:p>
            <a:r>
              <a:rPr lang="en-US" sz="2400" dirty="0" smtClean="0"/>
              <a:t>[5%] The </a:t>
            </a:r>
            <a:r>
              <a:rPr lang="en-US" sz="2400" dirty="0"/>
              <a:t>region </a:t>
            </a:r>
            <a:r>
              <a:rPr lang="en-US" sz="2400" dirty="0" smtClean="0"/>
              <a:t>is filled correctly </a:t>
            </a:r>
            <a:r>
              <a:rPr lang="en-US" sz="2400" dirty="0"/>
              <a:t>for the </a:t>
            </a:r>
            <a:r>
              <a:rPr lang="en-US" sz="2400" dirty="0" smtClean="0"/>
              <a:t>second curve in an animation.</a:t>
            </a:r>
          </a:p>
          <a:p>
            <a:r>
              <a:rPr lang="en-US" sz="2400" dirty="0" smtClean="0"/>
              <a:t>[5%] </a:t>
            </a:r>
            <a:r>
              <a:rPr lang="en-US" sz="2400" dirty="0" smtClean="0"/>
              <a:t>The layout message must be shown for input. The layout option is handled correctly.</a:t>
            </a:r>
          </a:p>
          <a:p>
            <a:pPr marL="0" indent="0">
              <a:buNone/>
            </a:pPr>
            <a:r>
              <a:rPr lang="en-US" sz="2400" dirty="0"/>
              <a:t> </a:t>
            </a:r>
            <a:r>
              <a:rPr lang="en-US" sz="2400" dirty="0" smtClean="0"/>
              <a:t>            Example:</a:t>
            </a:r>
          </a:p>
          <a:p>
            <a:pPr marL="0" indent="0">
              <a:buNone/>
            </a:pPr>
            <a:r>
              <a:rPr lang="en-US" sz="2400" dirty="0"/>
              <a:t> </a:t>
            </a:r>
            <a:r>
              <a:rPr lang="en-US" sz="2400" dirty="0" smtClean="0"/>
              <a:t>            Select an option for layout</a:t>
            </a:r>
          </a:p>
          <a:p>
            <a:pPr marL="0" indent="0">
              <a:buNone/>
            </a:pPr>
            <a:r>
              <a:rPr lang="en-US" sz="2400" dirty="0"/>
              <a:t> </a:t>
            </a:r>
            <a:r>
              <a:rPr lang="en-US" sz="2400" dirty="0" smtClean="0"/>
              <a:t>            1) horizontal</a:t>
            </a:r>
          </a:p>
          <a:p>
            <a:pPr marL="0" indent="0">
              <a:buNone/>
            </a:pPr>
            <a:r>
              <a:rPr lang="en-US" sz="2400" dirty="0"/>
              <a:t> </a:t>
            </a:r>
            <a:r>
              <a:rPr lang="en-US" sz="2400" dirty="0" smtClean="0"/>
              <a:t>            2) Vertical</a:t>
            </a:r>
            <a:endParaRPr lang="en-US" sz="2400" dirty="0"/>
          </a:p>
        </p:txBody>
      </p:sp>
      <p:pic>
        <p:nvPicPr>
          <p:cNvPr id="5" name="Picture 4"/>
          <p:cNvPicPr>
            <a:picLocks noChangeAspect="1"/>
          </p:cNvPicPr>
          <p:nvPr/>
        </p:nvPicPr>
        <p:blipFill rotWithShape="1">
          <a:blip r:embed="rId2"/>
          <a:srcRect l="11126" t="13333" r="6124" b="8444"/>
          <a:stretch/>
        </p:blipFill>
        <p:spPr>
          <a:xfrm>
            <a:off x="4890927" y="4075046"/>
            <a:ext cx="4215352" cy="2241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rotWithShape="1">
          <a:blip r:embed="rId3"/>
          <a:srcRect l="27625" t="18222" r="52749" b="12445"/>
          <a:stretch/>
        </p:blipFill>
        <p:spPr>
          <a:xfrm>
            <a:off x="9801588" y="1831328"/>
            <a:ext cx="2256932" cy="44851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6435179" y="4073884"/>
            <a:ext cx="1171796" cy="369332"/>
          </a:xfrm>
          <a:prstGeom prst="rect">
            <a:avLst/>
          </a:prstGeom>
        </p:spPr>
        <p:txBody>
          <a:bodyPr wrap="none">
            <a:spAutoFit/>
          </a:bodyPr>
          <a:lstStyle/>
          <a:p>
            <a:r>
              <a:rPr lang="en-US" b="1" dirty="0" smtClean="0"/>
              <a:t>Horizontal</a:t>
            </a:r>
            <a:endParaRPr lang="en-US" b="1" dirty="0"/>
          </a:p>
        </p:txBody>
      </p:sp>
      <p:sp>
        <p:nvSpPr>
          <p:cNvPr id="8" name="Rectangle 7"/>
          <p:cNvSpPr/>
          <p:nvPr/>
        </p:nvSpPr>
        <p:spPr>
          <a:xfrm>
            <a:off x="10401713" y="1540053"/>
            <a:ext cx="907236" cy="369332"/>
          </a:xfrm>
          <a:prstGeom prst="rect">
            <a:avLst/>
          </a:prstGeom>
        </p:spPr>
        <p:txBody>
          <a:bodyPr wrap="none">
            <a:spAutoFit/>
          </a:bodyPr>
          <a:lstStyle/>
          <a:p>
            <a:r>
              <a:rPr lang="en-US" b="1" dirty="0"/>
              <a:t>Vertical</a:t>
            </a:r>
          </a:p>
        </p:txBody>
      </p:sp>
    </p:spTree>
    <p:extLst>
      <p:ext uri="{BB962C8B-B14F-4D97-AF65-F5344CB8AC3E}">
        <p14:creationId xmlns:p14="http://schemas.microsoft.com/office/powerpoint/2010/main" val="795462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12192000" cy="1325563"/>
          </a:xfrm>
        </p:spPr>
        <p:txBody>
          <a:bodyPr/>
          <a:lstStyle/>
          <a:p>
            <a:r>
              <a:rPr lang="en-US" altLang="zh-TW" dirty="0" smtClean="0"/>
              <a:t> </a:t>
            </a:r>
            <a:r>
              <a:rPr lang="en-US" altLang="zh-TW" sz="4000" dirty="0" smtClean="0"/>
              <a:t>(</a:t>
            </a:r>
            <a:r>
              <a:rPr lang="en-US" altLang="zh-TW" sz="4000" dirty="0" smtClean="0"/>
              <a:t>25%) </a:t>
            </a:r>
            <a:r>
              <a:rPr lang="en-US" altLang="zh-TW" sz="4000" dirty="0" smtClean="0"/>
              <a:t>Problem 2.2.  Curve interpolation and extrapolation </a:t>
            </a:r>
            <a:endParaRPr lang="zh-TW" altLang="en-US" sz="4000" dirty="0"/>
          </a:p>
        </p:txBody>
      </p:sp>
      <p:sp>
        <p:nvSpPr>
          <p:cNvPr id="3" name="內容版面配置區 2"/>
          <p:cNvSpPr>
            <a:spLocks noGrp="1"/>
          </p:cNvSpPr>
          <p:nvPr>
            <p:ph idx="1"/>
          </p:nvPr>
        </p:nvSpPr>
        <p:spPr>
          <a:xfrm>
            <a:off x="245326" y="4405613"/>
            <a:ext cx="10515600" cy="2343186"/>
          </a:xfrm>
        </p:spPr>
        <p:txBody>
          <a:bodyPr>
            <a:noAutofit/>
          </a:bodyPr>
          <a:lstStyle/>
          <a:p>
            <a:pPr marL="0" indent="0">
              <a:buNone/>
            </a:pPr>
            <a:r>
              <a:rPr lang="en-US" altLang="zh-TW" sz="2400" dirty="0" smtClean="0"/>
              <a:t>Notice that the ranges of t for the two curves are not same. You must compute the correct step size of t so that </a:t>
            </a:r>
            <a:r>
              <a:rPr lang="en-US" altLang="zh-TW" sz="2400" dirty="0"/>
              <a:t>the number of sample points are the same for both curves. </a:t>
            </a:r>
            <a:endParaRPr lang="en-US" altLang="zh-TW" sz="2400" dirty="0" smtClean="0"/>
          </a:p>
          <a:p>
            <a:pPr marL="0" indent="0">
              <a:buNone/>
            </a:pPr>
            <a:endParaRPr lang="en-US" altLang="zh-TW" sz="2400" dirty="0"/>
          </a:p>
          <a:p>
            <a:pPr marL="0" indent="0">
              <a:buNone/>
            </a:pPr>
            <a:r>
              <a:rPr lang="en-US" altLang="zh-TW" sz="2400" dirty="0" smtClean="0"/>
              <a:t>For </a:t>
            </a:r>
            <a:r>
              <a:rPr lang="en-US" altLang="zh-TW" sz="2400" dirty="0"/>
              <a:t>function 1, </a:t>
            </a:r>
            <a:r>
              <a:rPr lang="en-US" altLang="zh-TW" sz="2400" dirty="0" smtClean="0"/>
              <a:t>you must </a:t>
            </a:r>
            <a:r>
              <a:rPr lang="en-US" altLang="zh-TW" sz="2400" dirty="0"/>
              <a:t>use t = [</a:t>
            </a:r>
            <a:r>
              <a:rPr lang="en-US" altLang="zh-TW" sz="2400" dirty="0" smtClean="0"/>
              <a:t>0:0.1:12</a:t>
            </a:r>
            <a:r>
              <a:rPr lang="en-US" altLang="zh-TW" sz="2400" dirty="0">
                <a:sym typeface="Symbol" panose="05050102010706020507" pitchFamily="18" charset="2"/>
              </a:rPr>
              <a:t></a:t>
            </a:r>
            <a:r>
              <a:rPr lang="en-US" altLang="zh-TW" sz="2400" dirty="0" smtClean="0"/>
              <a:t>].</a:t>
            </a:r>
          </a:p>
        </p:txBody>
      </p:sp>
      <p:graphicFrame>
        <p:nvGraphicFramePr>
          <p:cNvPr id="4" name="Table 3"/>
          <p:cNvGraphicFramePr>
            <a:graphicFrameLocks noGrp="1"/>
          </p:cNvGraphicFramePr>
          <p:nvPr>
            <p:extLst>
              <p:ext uri="{D42A27DB-BD31-4B8C-83A1-F6EECF244321}">
                <p14:modId xmlns:p14="http://schemas.microsoft.com/office/powerpoint/2010/main" val="44827441"/>
              </p:ext>
            </p:extLst>
          </p:nvPr>
        </p:nvGraphicFramePr>
        <p:xfrm>
          <a:off x="245326" y="1325563"/>
          <a:ext cx="11630722" cy="2926080"/>
        </p:xfrm>
        <a:graphic>
          <a:graphicData uri="http://schemas.openxmlformats.org/drawingml/2006/table">
            <a:tbl>
              <a:tblPr firstRow="1" bandRow="1">
                <a:tableStyleId>{5C22544A-7EE6-4342-B048-85BDC9FD1C3A}</a:tableStyleId>
              </a:tblPr>
              <a:tblGrid>
                <a:gridCol w="5815361">
                  <a:extLst>
                    <a:ext uri="{9D8B030D-6E8A-4147-A177-3AD203B41FA5}">
                      <a16:colId xmlns:a16="http://schemas.microsoft.com/office/drawing/2014/main" val="2997168502"/>
                    </a:ext>
                  </a:extLst>
                </a:gridCol>
                <a:gridCol w="5815361">
                  <a:extLst>
                    <a:ext uri="{9D8B030D-6E8A-4147-A177-3AD203B41FA5}">
                      <a16:colId xmlns:a16="http://schemas.microsoft.com/office/drawing/2014/main" val="1149885961"/>
                    </a:ext>
                  </a:extLst>
                </a:gridCol>
              </a:tblGrid>
              <a:tr h="1392176">
                <a:tc>
                  <a:txBody>
                    <a:bodyPr/>
                    <a:lstStyle/>
                    <a:p>
                      <a:pPr marL="0" indent="0">
                        <a:buNone/>
                      </a:pPr>
                      <a:r>
                        <a:rPr lang="en-US" altLang="zh-TW" sz="2000" dirty="0" smtClean="0">
                          <a:solidFill>
                            <a:schemeClr val="tx1"/>
                          </a:solidFill>
                        </a:rPr>
                        <a:t>Given</a:t>
                      </a:r>
                      <a:r>
                        <a:rPr lang="en-US" altLang="zh-TW" sz="2000" baseline="0" dirty="0" smtClean="0">
                          <a:solidFill>
                            <a:schemeClr val="tx1"/>
                          </a:solidFill>
                        </a:rPr>
                        <a:t> two parametric functions:</a:t>
                      </a:r>
                    </a:p>
                    <a:p>
                      <a:pPr marL="0" indent="0">
                        <a:buNone/>
                      </a:pPr>
                      <a:endParaRPr lang="en-US" altLang="zh-TW" sz="2000" dirty="0" smtClean="0">
                        <a:solidFill>
                          <a:schemeClr val="tx1"/>
                        </a:solidFill>
                      </a:endParaRPr>
                    </a:p>
                    <a:p>
                      <a:pPr marL="0" indent="0">
                        <a:buNone/>
                      </a:pPr>
                      <a:r>
                        <a:rPr lang="en-US" altLang="zh-TW" sz="2000" dirty="0" smtClean="0">
                          <a:solidFill>
                            <a:schemeClr val="tx1"/>
                          </a:solidFill>
                        </a:rPr>
                        <a:t>Function 1 (Butterfly)</a:t>
                      </a:r>
                    </a:p>
                    <a:p>
                      <a:pPr marL="0" indent="0">
                        <a:buNone/>
                      </a:pPr>
                      <a:r>
                        <a:rPr lang="en-US" altLang="zh-TW" sz="2000" dirty="0" smtClean="0">
                          <a:solidFill>
                            <a:schemeClr val="tx1"/>
                          </a:solidFill>
                        </a:rPr>
                        <a:t>x1(t) = a1 * sin(t) * ( e </a:t>
                      </a:r>
                      <a:r>
                        <a:rPr lang="en-US" altLang="zh-TW" sz="2000" baseline="30000" dirty="0" smtClean="0">
                          <a:solidFill>
                            <a:schemeClr val="tx1"/>
                          </a:solidFill>
                        </a:rPr>
                        <a:t>cos(t)</a:t>
                      </a:r>
                      <a:r>
                        <a:rPr lang="en-US" altLang="zh-TW" sz="2000" dirty="0" smtClean="0">
                          <a:solidFill>
                            <a:schemeClr val="tx1"/>
                          </a:solidFill>
                        </a:rPr>
                        <a:t> – 2 cos(4t) – sin</a:t>
                      </a:r>
                      <a:r>
                        <a:rPr lang="en-US" altLang="zh-TW" sz="2000" baseline="30000" dirty="0" smtClean="0">
                          <a:solidFill>
                            <a:schemeClr val="tx1"/>
                          </a:solidFill>
                        </a:rPr>
                        <a:t>5</a:t>
                      </a:r>
                      <a:r>
                        <a:rPr lang="en-US" altLang="zh-TW" sz="2000" dirty="0" smtClean="0">
                          <a:solidFill>
                            <a:schemeClr val="tx1"/>
                          </a:solidFill>
                        </a:rPr>
                        <a:t>(t/12)); </a:t>
                      </a:r>
                    </a:p>
                    <a:p>
                      <a:pPr marL="0" indent="0">
                        <a:buNone/>
                      </a:pPr>
                      <a:r>
                        <a:rPr lang="en-US" altLang="zh-TW" sz="2000" dirty="0" smtClean="0">
                          <a:solidFill>
                            <a:schemeClr val="tx1"/>
                          </a:solidFill>
                        </a:rPr>
                        <a:t>y1(t) = a1 * cos(t) * ( e </a:t>
                      </a:r>
                      <a:r>
                        <a:rPr lang="en-US" altLang="zh-TW" sz="2000" baseline="30000" dirty="0" smtClean="0">
                          <a:solidFill>
                            <a:schemeClr val="tx1"/>
                          </a:solidFill>
                        </a:rPr>
                        <a:t>cos(t)</a:t>
                      </a:r>
                      <a:r>
                        <a:rPr lang="en-US" altLang="zh-TW" sz="2000" dirty="0" smtClean="0">
                          <a:solidFill>
                            <a:schemeClr val="tx1"/>
                          </a:solidFill>
                        </a:rPr>
                        <a:t> – 2 cos(4t) – sin</a:t>
                      </a:r>
                      <a:r>
                        <a:rPr lang="en-US" altLang="zh-TW" sz="2000" baseline="30000" dirty="0" smtClean="0">
                          <a:solidFill>
                            <a:schemeClr val="tx1"/>
                          </a:solidFill>
                        </a:rPr>
                        <a:t>5</a:t>
                      </a:r>
                      <a:r>
                        <a:rPr lang="en-US" altLang="zh-TW" sz="2000" dirty="0" smtClean="0">
                          <a:solidFill>
                            <a:schemeClr val="tx1"/>
                          </a:solidFill>
                        </a:rPr>
                        <a:t>(t/12));</a:t>
                      </a:r>
                    </a:p>
                    <a:p>
                      <a:pPr marL="0" indent="0">
                        <a:buNone/>
                      </a:pPr>
                      <a:r>
                        <a:rPr lang="en-US" altLang="zh-TW" sz="2000" dirty="0" smtClean="0">
                          <a:solidFill>
                            <a:schemeClr val="tx1"/>
                          </a:solidFill>
                        </a:rPr>
                        <a:t>0 &lt;= t &lt;= 12 </a:t>
                      </a:r>
                      <a:r>
                        <a:rPr lang="en-US" altLang="zh-TW" sz="2000" dirty="0" smtClean="0">
                          <a:solidFill>
                            <a:schemeClr val="tx1"/>
                          </a:solidFill>
                          <a:sym typeface="Symbol" panose="05050102010706020507" pitchFamily="18" charset="2"/>
                        </a:rPr>
                        <a:t></a:t>
                      </a:r>
                      <a:endParaRPr lang="en-US" altLang="zh-TW" sz="2000" dirty="0" smtClean="0">
                        <a:solidFill>
                          <a:schemeClr val="tx1"/>
                        </a:solidFill>
                      </a:endParaRPr>
                    </a:p>
                    <a:p>
                      <a:r>
                        <a:rPr lang="en-US" sz="2000" dirty="0" smtClean="0">
                          <a:solidFill>
                            <a:schemeClr val="tx1"/>
                          </a:solidFill>
                        </a:rPr>
                        <a:t>a1 = 3;</a:t>
                      </a:r>
                    </a:p>
                    <a:p>
                      <a:r>
                        <a:rPr lang="en-US" sz="2000" dirty="0" smtClean="0">
                          <a:solidFill>
                            <a:schemeClr val="tx1"/>
                          </a:solidFill>
                        </a:rPr>
                        <a:t>t is the independent variable.</a:t>
                      </a:r>
                      <a:endParaRPr lang="en-US" sz="2000"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chemeClr val="tx1"/>
                          </a:solidFill>
                        </a:rPr>
                        <a:t>Function 2 (</a:t>
                      </a:r>
                      <a:r>
                        <a:rPr lang="en-US" altLang="zh-TW" sz="2000" dirty="0" err="1" smtClean="0">
                          <a:solidFill>
                            <a:schemeClr val="tx1"/>
                          </a:solidFill>
                        </a:rPr>
                        <a:t>Hypotrochoid</a:t>
                      </a:r>
                      <a:r>
                        <a:rPr lang="en-US" altLang="zh-TW" sz="2000" dirty="0" smtClean="0">
                          <a:solidFill>
                            <a:schemeClr val="tx1"/>
                          </a:solidFill>
                        </a:rPr>
                        <a:t>)</a:t>
                      </a:r>
                    </a:p>
                    <a:p>
                      <a:pPr marL="0" indent="0">
                        <a:buNone/>
                      </a:pPr>
                      <a:r>
                        <a:rPr lang="en-US" altLang="zh-TW" sz="2000" dirty="0" smtClean="0">
                          <a:solidFill>
                            <a:schemeClr val="tx1"/>
                          </a:solidFill>
                        </a:rPr>
                        <a:t>x2(t) =(R-r) * cos(t)</a:t>
                      </a:r>
                      <a:r>
                        <a:rPr lang="en-US" altLang="zh-TW" sz="2000" baseline="0" dirty="0" smtClean="0">
                          <a:solidFill>
                            <a:schemeClr val="tx1"/>
                          </a:solidFill>
                        </a:rPr>
                        <a:t> + d * cos(((R-r)/r)*t)</a:t>
                      </a:r>
                      <a:r>
                        <a:rPr lang="en-US" altLang="zh-TW" sz="2000" dirty="0" smtClean="0">
                          <a:solidFill>
                            <a:schemeClr val="tx1"/>
                          </a:solidFill>
                        </a:rPr>
                        <a:t>;	</a:t>
                      </a:r>
                    </a:p>
                    <a:p>
                      <a:pPr marL="0" indent="0">
                        <a:buNone/>
                      </a:pPr>
                      <a:r>
                        <a:rPr lang="en-US" altLang="zh-TW" sz="2000" dirty="0" smtClean="0">
                          <a:solidFill>
                            <a:schemeClr val="tx1"/>
                          </a:solidFill>
                        </a:rPr>
                        <a:t>y2(t) = (R-r) * sin(t)</a:t>
                      </a:r>
                      <a:r>
                        <a:rPr lang="en-US" altLang="zh-TW" sz="2000" baseline="0" dirty="0" smtClean="0">
                          <a:solidFill>
                            <a:schemeClr val="tx1"/>
                          </a:solidFill>
                        </a:rPr>
                        <a:t> + d * sin(((R-r)/r)*t)</a:t>
                      </a:r>
                      <a:r>
                        <a:rPr lang="en-US" altLang="zh-TW" sz="2000" dirty="0" smtClean="0">
                          <a:solidFill>
                            <a:schemeClr val="tx1"/>
                          </a:solidFill>
                        </a:rPr>
                        <a:t>;</a:t>
                      </a:r>
                    </a:p>
                    <a:p>
                      <a:pPr marL="0" indent="0">
                        <a:buNone/>
                      </a:pPr>
                      <a:r>
                        <a:rPr lang="en-US" sz="2000" dirty="0" smtClean="0">
                          <a:solidFill>
                            <a:schemeClr val="tx1"/>
                          </a:solidFill>
                        </a:rPr>
                        <a:t>R</a:t>
                      </a:r>
                      <a:r>
                        <a:rPr lang="en-US" sz="2000" baseline="0" dirty="0" smtClean="0">
                          <a:solidFill>
                            <a:schemeClr val="tx1"/>
                          </a:solidFill>
                        </a:rPr>
                        <a:t> = 12; r = 4; d = R;</a:t>
                      </a:r>
                      <a:endParaRPr lang="en-US" sz="2000" dirty="0" smtClean="0">
                        <a:solidFill>
                          <a:schemeClr val="tx1"/>
                        </a:solidFill>
                      </a:endParaRPr>
                    </a:p>
                    <a:p>
                      <a:r>
                        <a:rPr lang="en-US" sz="2000" dirty="0" smtClean="0">
                          <a:solidFill>
                            <a:schemeClr val="tx1"/>
                          </a:solidFill>
                        </a:rPr>
                        <a:t>0</a:t>
                      </a:r>
                      <a:r>
                        <a:rPr lang="en-US" sz="2000" baseline="0" dirty="0" smtClean="0">
                          <a:solidFill>
                            <a:schemeClr val="tx1"/>
                          </a:solidFill>
                        </a:rPr>
                        <a:t> &lt;= t &lt; = 6</a:t>
                      </a:r>
                      <a:r>
                        <a:rPr lang="en-US" altLang="zh-TW" sz="2000" dirty="0" smtClean="0">
                          <a:solidFill>
                            <a:schemeClr val="tx1"/>
                          </a:solidFill>
                        </a:rPr>
                        <a:t> </a:t>
                      </a:r>
                      <a:r>
                        <a:rPr lang="en-US" altLang="zh-TW" sz="2000" dirty="0" smtClean="0">
                          <a:solidFill>
                            <a:schemeClr val="tx1"/>
                          </a:solidFill>
                          <a:sym typeface="Symbol" panose="05050102010706020507" pitchFamily="18" charset="2"/>
                        </a:rPr>
                        <a:t> r / (R-r)</a:t>
                      </a:r>
                      <a:endParaRPr lang="en-US" sz="2000" dirty="0">
                        <a:solidFill>
                          <a:schemeClr val="tx1"/>
                        </a:solidFill>
                      </a:endParaRPr>
                    </a:p>
                  </a:txBody>
                  <a:tcPr>
                    <a:solidFill>
                      <a:schemeClr val="bg1"/>
                    </a:solidFill>
                  </a:tcPr>
                </a:tc>
                <a:extLst>
                  <a:ext uri="{0D108BD9-81ED-4DB2-BD59-A6C34878D82A}">
                    <a16:rowId xmlns:a16="http://schemas.microsoft.com/office/drawing/2014/main" val="2348758256"/>
                  </a:ext>
                </a:extLst>
              </a:tr>
              <a:tr h="293090">
                <a:tc>
                  <a:txBody>
                    <a:bodyPr/>
                    <a:lstStyle/>
                    <a:p>
                      <a:endParaRPr lang="en-US" sz="2000" dirty="0">
                        <a:solidFill>
                          <a:schemeClr val="tx1"/>
                        </a:solidFill>
                      </a:endParaRPr>
                    </a:p>
                  </a:txBody>
                  <a:tcPr>
                    <a:solidFill>
                      <a:schemeClr val="bg1"/>
                    </a:solidFill>
                  </a:tcPr>
                </a:tc>
                <a:tc>
                  <a:txBody>
                    <a:bodyPr/>
                    <a:lstStyle/>
                    <a:p>
                      <a:endParaRPr lang="en-US" sz="2000" dirty="0">
                        <a:solidFill>
                          <a:schemeClr val="tx1"/>
                        </a:solidFill>
                      </a:endParaRPr>
                    </a:p>
                  </a:txBody>
                  <a:tcPr>
                    <a:solidFill>
                      <a:schemeClr val="bg1"/>
                    </a:solidFill>
                  </a:tcPr>
                </a:tc>
                <a:extLst>
                  <a:ext uri="{0D108BD9-81ED-4DB2-BD59-A6C34878D82A}">
                    <a16:rowId xmlns:a16="http://schemas.microsoft.com/office/drawing/2014/main" val="152611150"/>
                  </a:ext>
                </a:extLst>
              </a:tr>
            </a:tbl>
          </a:graphicData>
        </a:graphic>
      </p:graphicFrame>
    </p:spTree>
    <p:extLst>
      <p:ext uri="{BB962C8B-B14F-4D97-AF65-F5344CB8AC3E}">
        <p14:creationId xmlns:p14="http://schemas.microsoft.com/office/powerpoint/2010/main" val="1144809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12192000" cy="1325563"/>
          </a:xfrm>
        </p:spPr>
        <p:txBody>
          <a:bodyPr/>
          <a:lstStyle/>
          <a:p>
            <a:r>
              <a:rPr lang="en-US" altLang="zh-TW" dirty="0" smtClean="0"/>
              <a:t> </a:t>
            </a:r>
            <a:r>
              <a:rPr lang="en-US" altLang="zh-TW" sz="4000" dirty="0" smtClean="0"/>
              <a:t>(</a:t>
            </a:r>
            <a:r>
              <a:rPr lang="en-US" altLang="zh-TW" sz="4000" dirty="0" smtClean="0"/>
              <a:t>25%) </a:t>
            </a:r>
            <a:r>
              <a:rPr lang="en-US" altLang="zh-TW" sz="4000" dirty="0" smtClean="0"/>
              <a:t>Problem 2.2.  Curve interpolation and extrapolation </a:t>
            </a:r>
            <a:endParaRPr lang="zh-TW" altLang="en-US" sz="4000" dirty="0"/>
          </a:p>
        </p:txBody>
      </p:sp>
      <p:sp>
        <p:nvSpPr>
          <p:cNvPr id="3" name="內容版面配置區 2"/>
          <p:cNvSpPr>
            <a:spLocks noGrp="1"/>
          </p:cNvSpPr>
          <p:nvPr>
            <p:ph idx="1"/>
          </p:nvPr>
        </p:nvSpPr>
        <p:spPr>
          <a:xfrm>
            <a:off x="838200" y="3566961"/>
            <a:ext cx="10515600" cy="3190679"/>
          </a:xfrm>
        </p:spPr>
        <p:txBody>
          <a:bodyPr>
            <a:noAutofit/>
          </a:bodyPr>
          <a:lstStyle/>
          <a:p>
            <a:pPr marL="0" indent="0">
              <a:buNone/>
            </a:pPr>
            <a:r>
              <a:rPr lang="en-US" altLang="zh-TW" sz="1800" dirty="0" smtClean="0"/>
              <a:t>We can interpolate the two functions as follows: </a:t>
            </a:r>
          </a:p>
          <a:p>
            <a:pPr marL="0" indent="0">
              <a:buNone/>
            </a:pPr>
            <a:r>
              <a:rPr lang="en-US" altLang="zh-TW" sz="1800" dirty="0" smtClean="0"/>
              <a:t>x(t) </a:t>
            </a:r>
            <a:r>
              <a:rPr lang="en-US" altLang="zh-TW" sz="1800" dirty="0"/>
              <a:t>= </a:t>
            </a:r>
            <a:r>
              <a:rPr lang="en-US" altLang="zh-TW" sz="1800" dirty="0" smtClean="0"/>
              <a:t>(1-k) x1(t) </a:t>
            </a:r>
            <a:r>
              <a:rPr lang="en-US" altLang="zh-TW" sz="1800" dirty="0"/>
              <a:t>+ </a:t>
            </a:r>
            <a:r>
              <a:rPr lang="en-US" altLang="zh-TW" sz="1800" dirty="0" smtClean="0"/>
              <a:t>k x2(t)</a:t>
            </a:r>
          </a:p>
          <a:p>
            <a:pPr marL="0" indent="0">
              <a:buNone/>
            </a:pPr>
            <a:r>
              <a:rPr lang="en-US" altLang="zh-TW" sz="1800" dirty="0" smtClean="0"/>
              <a:t>y(t) = (1-k) y1(t) + k y2(t)</a:t>
            </a:r>
          </a:p>
          <a:p>
            <a:pPr marL="0" indent="0">
              <a:buNone/>
            </a:pPr>
            <a:r>
              <a:rPr lang="en-US" altLang="zh-TW" sz="1800" dirty="0" smtClean="0"/>
              <a:t>k can be computed in two ways. Thus, we produce the animation process to interpolate the two functions in two plots. Let f = 0:0.1:1. The two ways are:  </a:t>
            </a:r>
          </a:p>
          <a:p>
            <a:pPr marL="0" indent="0">
              <a:buNone/>
            </a:pPr>
            <a:r>
              <a:rPr lang="en-US" altLang="zh-TW" sz="1800" dirty="0" smtClean="0"/>
              <a:t>(Left) k = f</a:t>
            </a:r>
            <a:r>
              <a:rPr lang="en-US" sz="1800" dirty="0" smtClean="0"/>
              <a:t>*cos(2*pi*f), and (Right) k = (</a:t>
            </a:r>
            <a:r>
              <a:rPr lang="en-US" sz="1800" dirty="0" err="1" smtClean="0"/>
              <a:t>e</a:t>
            </a:r>
            <a:r>
              <a:rPr lang="en-US" sz="1800" baseline="30000" dirty="0" err="1" smtClean="0"/>
              <a:t>f</a:t>
            </a:r>
            <a:r>
              <a:rPr lang="en-US" sz="1800" dirty="0" smtClean="0"/>
              <a:t> -1)/(e-1). Apply the first way to the left plot and the second way to the right plot.</a:t>
            </a:r>
          </a:p>
          <a:p>
            <a:pPr marL="0" indent="0">
              <a:buNone/>
            </a:pPr>
            <a:r>
              <a:rPr lang="en-US" altLang="zh-TW" sz="1800" dirty="0" smtClean="0"/>
              <a:t>Ask to press ENTER before the animation is generated. The animation result must be similar to the example. There must be two plots (use subplots). Each plot shows one interpolation result. The animation must be smooth and interactive. Make sure that the figure window is on top.</a:t>
            </a:r>
          </a:p>
        </p:txBody>
      </p:sp>
      <p:graphicFrame>
        <p:nvGraphicFramePr>
          <p:cNvPr id="5" name="Table 4"/>
          <p:cNvGraphicFramePr>
            <a:graphicFrameLocks noGrp="1"/>
          </p:cNvGraphicFramePr>
          <p:nvPr>
            <p:extLst>
              <p:ext uri="{D42A27DB-BD31-4B8C-83A1-F6EECF244321}">
                <p14:modId xmlns:p14="http://schemas.microsoft.com/office/powerpoint/2010/main" val="1805082244"/>
              </p:ext>
            </p:extLst>
          </p:nvPr>
        </p:nvGraphicFramePr>
        <p:xfrm>
          <a:off x="838200" y="1074344"/>
          <a:ext cx="10803674" cy="2286000"/>
        </p:xfrm>
        <a:graphic>
          <a:graphicData uri="http://schemas.openxmlformats.org/drawingml/2006/table">
            <a:tbl>
              <a:tblPr firstRow="1" bandRow="1">
                <a:tableStyleId>{5C22544A-7EE6-4342-B048-85BDC9FD1C3A}</a:tableStyleId>
              </a:tblPr>
              <a:tblGrid>
                <a:gridCol w="5401837">
                  <a:extLst>
                    <a:ext uri="{9D8B030D-6E8A-4147-A177-3AD203B41FA5}">
                      <a16:colId xmlns:a16="http://schemas.microsoft.com/office/drawing/2014/main" val="2997168502"/>
                    </a:ext>
                  </a:extLst>
                </a:gridCol>
                <a:gridCol w="5401837">
                  <a:extLst>
                    <a:ext uri="{9D8B030D-6E8A-4147-A177-3AD203B41FA5}">
                      <a16:colId xmlns:a16="http://schemas.microsoft.com/office/drawing/2014/main" val="1149885961"/>
                    </a:ext>
                  </a:extLst>
                </a:gridCol>
              </a:tblGrid>
              <a:tr h="1685266">
                <a:tc>
                  <a:txBody>
                    <a:bodyPr/>
                    <a:lstStyle/>
                    <a:p>
                      <a:pPr marL="0" indent="0">
                        <a:buNone/>
                      </a:pPr>
                      <a:r>
                        <a:rPr lang="en-US" altLang="zh-TW" sz="1800" dirty="0" smtClean="0">
                          <a:solidFill>
                            <a:schemeClr val="tx1"/>
                          </a:solidFill>
                        </a:rPr>
                        <a:t>Given</a:t>
                      </a:r>
                      <a:r>
                        <a:rPr lang="en-US" altLang="zh-TW" sz="1800" baseline="0" dirty="0" smtClean="0">
                          <a:solidFill>
                            <a:schemeClr val="tx1"/>
                          </a:solidFill>
                        </a:rPr>
                        <a:t> two parametric functions:</a:t>
                      </a:r>
                    </a:p>
                    <a:p>
                      <a:pPr marL="0" indent="0">
                        <a:buNone/>
                      </a:pPr>
                      <a:endParaRPr lang="en-US" altLang="zh-TW" sz="1800" dirty="0" smtClean="0">
                        <a:solidFill>
                          <a:schemeClr val="tx1"/>
                        </a:solidFill>
                      </a:endParaRPr>
                    </a:p>
                    <a:p>
                      <a:pPr marL="0" indent="0">
                        <a:buNone/>
                      </a:pPr>
                      <a:r>
                        <a:rPr lang="en-US" altLang="zh-TW" sz="1800" dirty="0" smtClean="0">
                          <a:solidFill>
                            <a:schemeClr val="tx1"/>
                          </a:solidFill>
                        </a:rPr>
                        <a:t>Function 1 (Butterfly)</a:t>
                      </a:r>
                    </a:p>
                    <a:p>
                      <a:pPr marL="0" indent="0">
                        <a:buNone/>
                      </a:pPr>
                      <a:r>
                        <a:rPr lang="en-US" altLang="zh-TW" sz="1800" dirty="0" smtClean="0">
                          <a:solidFill>
                            <a:schemeClr val="tx1"/>
                          </a:solidFill>
                        </a:rPr>
                        <a:t>x1(t) = a1 * sin(t) * ( e </a:t>
                      </a:r>
                      <a:r>
                        <a:rPr lang="en-US" altLang="zh-TW" sz="1800" baseline="30000" dirty="0" smtClean="0">
                          <a:solidFill>
                            <a:schemeClr val="tx1"/>
                          </a:solidFill>
                        </a:rPr>
                        <a:t>cos(t)</a:t>
                      </a:r>
                      <a:r>
                        <a:rPr lang="en-US" altLang="zh-TW" sz="1800" dirty="0" smtClean="0">
                          <a:solidFill>
                            <a:schemeClr val="tx1"/>
                          </a:solidFill>
                        </a:rPr>
                        <a:t> – 2 cos(4t) – sin</a:t>
                      </a:r>
                      <a:r>
                        <a:rPr lang="en-US" altLang="zh-TW" sz="1800" baseline="30000" dirty="0" smtClean="0">
                          <a:solidFill>
                            <a:schemeClr val="tx1"/>
                          </a:solidFill>
                        </a:rPr>
                        <a:t>5</a:t>
                      </a:r>
                      <a:r>
                        <a:rPr lang="en-US" altLang="zh-TW" sz="1800" dirty="0" smtClean="0">
                          <a:solidFill>
                            <a:schemeClr val="tx1"/>
                          </a:solidFill>
                        </a:rPr>
                        <a:t>(t/12)); </a:t>
                      </a:r>
                    </a:p>
                    <a:p>
                      <a:pPr marL="0" indent="0">
                        <a:buNone/>
                      </a:pPr>
                      <a:r>
                        <a:rPr lang="en-US" altLang="zh-TW" sz="1800" dirty="0" smtClean="0">
                          <a:solidFill>
                            <a:schemeClr val="tx1"/>
                          </a:solidFill>
                        </a:rPr>
                        <a:t>y1(t) = a1* cos(t) * ( e </a:t>
                      </a:r>
                      <a:r>
                        <a:rPr lang="en-US" altLang="zh-TW" sz="1800" baseline="30000" dirty="0" smtClean="0">
                          <a:solidFill>
                            <a:schemeClr val="tx1"/>
                          </a:solidFill>
                        </a:rPr>
                        <a:t>cos(t)</a:t>
                      </a:r>
                      <a:r>
                        <a:rPr lang="en-US" altLang="zh-TW" sz="1800" dirty="0" smtClean="0">
                          <a:solidFill>
                            <a:schemeClr val="tx1"/>
                          </a:solidFill>
                        </a:rPr>
                        <a:t> – 2 cos(4t) – sin</a:t>
                      </a:r>
                      <a:r>
                        <a:rPr lang="en-US" altLang="zh-TW" sz="1800" baseline="30000" dirty="0" smtClean="0">
                          <a:solidFill>
                            <a:schemeClr val="tx1"/>
                          </a:solidFill>
                        </a:rPr>
                        <a:t>5</a:t>
                      </a:r>
                      <a:r>
                        <a:rPr lang="en-US" altLang="zh-TW" sz="1800" dirty="0" smtClean="0">
                          <a:solidFill>
                            <a:schemeClr val="tx1"/>
                          </a:solidFill>
                        </a:rPr>
                        <a:t>(t/12));</a:t>
                      </a:r>
                    </a:p>
                    <a:p>
                      <a:pPr marL="0" indent="0">
                        <a:buNone/>
                      </a:pPr>
                      <a:r>
                        <a:rPr lang="en-US" altLang="zh-TW" sz="1800" dirty="0" smtClean="0">
                          <a:solidFill>
                            <a:schemeClr val="tx1"/>
                          </a:solidFill>
                        </a:rPr>
                        <a:t>0 &lt;= t &lt;= 12 </a:t>
                      </a:r>
                      <a:r>
                        <a:rPr lang="en-US" altLang="zh-TW" sz="1800" dirty="0" smtClean="0">
                          <a:solidFill>
                            <a:schemeClr val="tx1"/>
                          </a:solidFill>
                          <a:sym typeface="Symbol" panose="05050102010706020507" pitchFamily="18" charset="2"/>
                        </a:rPr>
                        <a:t></a:t>
                      </a:r>
                      <a:endParaRPr lang="en-US" altLang="zh-TW" sz="1800" dirty="0" smtClean="0">
                        <a:solidFill>
                          <a:schemeClr val="tx1"/>
                        </a:solidFill>
                      </a:endParaRPr>
                    </a:p>
                    <a:p>
                      <a:r>
                        <a:rPr lang="en-US" dirty="0" smtClean="0">
                          <a:solidFill>
                            <a:schemeClr val="tx1"/>
                          </a:solidFill>
                        </a:rPr>
                        <a:t>a1 = 3;</a:t>
                      </a:r>
                    </a:p>
                    <a:p>
                      <a:r>
                        <a:rPr lang="en-US" dirty="0" smtClean="0">
                          <a:solidFill>
                            <a:schemeClr val="tx1"/>
                          </a:solidFill>
                        </a:rPr>
                        <a:t>t is the independent variable.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8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8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tx1"/>
                          </a:solidFill>
                        </a:rPr>
                        <a:t>Function 2 (</a:t>
                      </a:r>
                      <a:r>
                        <a:rPr lang="en-US" altLang="zh-TW" sz="1800" dirty="0" err="1" smtClean="0">
                          <a:solidFill>
                            <a:schemeClr val="tx1"/>
                          </a:solidFill>
                        </a:rPr>
                        <a:t>Hypotrochoid</a:t>
                      </a:r>
                      <a:r>
                        <a:rPr lang="en-US" altLang="zh-TW" sz="1800" dirty="0" smtClean="0">
                          <a:solidFill>
                            <a:schemeClr val="tx1"/>
                          </a:solidFill>
                        </a:rPr>
                        <a:t>)</a:t>
                      </a:r>
                    </a:p>
                    <a:p>
                      <a:pPr marL="0" indent="0">
                        <a:buNone/>
                      </a:pPr>
                      <a:r>
                        <a:rPr lang="en-US" altLang="zh-TW" sz="1800" dirty="0" smtClean="0">
                          <a:solidFill>
                            <a:schemeClr val="tx1"/>
                          </a:solidFill>
                        </a:rPr>
                        <a:t>x2(t) =(R-r) cos(t)</a:t>
                      </a:r>
                      <a:r>
                        <a:rPr lang="en-US" altLang="zh-TW" sz="1800" baseline="0" dirty="0" smtClean="0">
                          <a:solidFill>
                            <a:schemeClr val="tx1"/>
                          </a:solidFill>
                        </a:rPr>
                        <a:t> + d * cos(((R-r)/r)*t)</a:t>
                      </a:r>
                      <a:r>
                        <a:rPr lang="en-US" altLang="zh-TW" sz="1800" dirty="0" smtClean="0">
                          <a:solidFill>
                            <a:schemeClr val="tx1"/>
                          </a:solidFill>
                        </a:rPr>
                        <a:t>;	</a:t>
                      </a:r>
                    </a:p>
                    <a:p>
                      <a:pPr marL="0" indent="0">
                        <a:buNone/>
                      </a:pPr>
                      <a:r>
                        <a:rPr lang="en-US" altLang="zh-TW" sz="1800" dirty="0" smtClean="0">
                          <a:solidFill>
                            <a:schemeClr val="tx1"/>
                          </a:solidFill>
                        </a:rPr>
                        <a:t>y2(t) = (R-r) sin(t)</a:t>
                      </a:r>
                      <a:r>
                        <a:rPr lang="en-US" altLang="zh-TW" sz="1800" baseline="0" dirty="0" smtClean="0">
                          <a:solidFill>
                            <a:schemeClr val="tx1"/>
                          </a:solidFill>
                        </a:rPr>
                        <a:t> + d * sin(((R-r)/r)*t)</a:t>
                      </a:r>
                      <a:r>
                        <a:rPr lang="en-US" altLang="zh-TW" sz="1800" dirty="0" smtClean="0">
                          <a:solidFill>
                            <a:schemeClr val="tx1"/>
                          </a:solidFill>
                        </a:rPr>
                        <a:t>;</a:t>
                      </a:r>
                    </a:p>
                    <a:p>
                      <a:pPr marL="0" indent="0">
                        <a:buNone/>
                      </a:pPr>
                      <a:r>
                        <a:rPr lang="en-US" sz="1800" dirty="0" smtClean="0">
                          <a:solidFill>
                            <a:schemeClr val="tx1"/>
                          </a:solidFill>
                        </a:rPr>
                        <a:t>R</a:t>
                      </a:r>
                      <a:r>
                        <a:rPr lang="en-US" sz="1800" baseline="0" dirty="0" smtClean="0">
                          <a:solidFill>
                            <a:schemeClr val="tx1"/>
                          </a:solidFill>
                        </a:rPr>
                        <a:t> = 12; r = 4; d = R;</a:t>
                      </a:r>
                      <a:endParaRPr lang="en-US" sz="1800" dirty="0" smtClean="0">
                        <a:solidFill>
                          <a:schemeClr val="tx1"/>
                        </a:solidFill>
                      </a:endParaRPr>
                    </a:p>
                    <a:p>
                      <a:r>
                        <a:rPr lang="en-US" dirty="0" smtClean="0">
                          <a:solidFill>
                            <a:schemeClr val="tx1"/>
                          </a:solidFill>
                        </a:rPr>
                        <a:t>0</a:t>
                      </a:r>
                      <a:r>
                        <a:rPr lang="en-US" baseline="0" dirty="0" smtClean="0">
                          <a:solidFill>
                            <a:schemeClr val="tx1"/>
                          </a:solidFill>
                        </a:rPr>
                        <a:t> &lt;= t &lt; = </a:t>
                      </a:r>
                      <a:r>
                        <a:rPr lang="en-US" sz="1800" baseline="0" dirty="0" smtClean="0">
                          <a:solidFill>
                            <a:schemeClr val="tx1"/>
                          </a:solidFill>
                        </a:rPr>
                        <a:t>6</a:t>
                      </a:r>
                      <a:r>
                        <a:rPr lang="en-US" altLang="zh-TW" sz="1800" dirty="0" smtClean="0">
                          <a:solidFill>
                            <a:schemeClr val="tx1"/>
                          </a:solidFill>
                        </a:rPr>
                        <a:t> </a:t>
                      </a:r>
                      <a:r>
                        <a:rPr lang="en-US" altLang="zh-TW" sz="1800" dirty="0" smtClean="0">
                          <a:solidFill>
                            <a:schemeClr val="tx1"/>
                          </a:solidFill>
                          <a:sym typeface="Symbol" panose="05050102010706020507" pitchFamily="18" charset="2"/>
                        </a:rPr>
                        <a:t> r / (R-r)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8758256"/>
                  </a:ext>
                </a:extLst>
              </a:tr>
            </a:tbl>
          </a:graphicData>
        </a:graphic>
      </p:graphicFrame>
    </p:spTree>
    <p:extLst>
      <p:ext uri="{BB962C8B-B14F-4D97-AF65-F5344CB8AC3E}">
        <p14:creationId xmlns:p14="http://schemas.microsoft.com/office/powerpoint/2010/main" val="3516800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61348" y="1510990"/>
            <a:ext cx="3019037" cy="1077218"/>
          </a:xfrm>
          <a:prstGeom prst="rect">
            <a:avLst/>
          </a:prstGeom>
          <a:noFill/>
        </p:spPr>
        <p:txBody>
          <a:bodyPr wrap="square" rtlCol="0">
            <a:spAutoFit/>
          </a:bodyPr>
          <a:lstStyle/>
          <a:p>
            <a:r>
              <a:rPr lang="en-US" sz="3200" dirty="0" smtClean="0"/>
              <a:t>Play to see the animation.</a:t>
            </a:r>
            <a:endParaRPr lang="en-US" sz="3200" dirty="0"/>
          </a:p>
        </p:txBody>
      </p:sp>
      <p:sp>
        <p:nvSpPr>
          <p:cNvPr id="8" name="Rectangle 7"/>
          <p:cNvSpPr/>
          <p:nvPr/>
        </p:nvSpPr>
        <p:spPr>
          <a:xfrm>
            <a:off x="593724" y="120134"/>
            <a:ext cx="2205860" cy="584775"/>
          </a:xfrm>
          <a:prstGeom prst="rect">
            <a:avLst/>
          </a:prstGeom>
        </p:spPr>
        <p:txBody>
          <a:bodyPr wrap="none">
            <a:spAutoFit/>
          </a:bodyPr>
          <a:lstStyle/>
          <a:p>
            <a:r>
              <a:rPr lang="en-US" altLang="zh-TW" sz="3200" dirty="0"/>
              <a:t>Problem </a:t>
            </a:r>
            <a:r>
              <a:rPr lang="en-US" altLang="zh-TW" sz="3200" dirty="0" smtClean="0"/>
              <a:t>2.2</a:t>
            </a:r>
            <a:endParaRPr lang="en-US" sz="3200" dirty="0"/>
          </a:p>
        </p:txBody>
      </p:sp>
      <p:pic>
        <p:nvPicPr>
          <p:cNvPr id="2" name="curve_interpo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9517" t="15865" r="6703" b="4508"/>
          <a:stretch/>
        </p:blipFill>
        <p:spPr>
          <a:xfrm>
            <a:off x="459909" y="1510990"/>
            <a:ext cx="8048471" cy="3657601"/>
          </a:xfrm>
          <a:prstGeom prst="rect">
            <a:avLst/>
          </a:prstGeom>
        </p:spPr>
      </p:pic>
    </p:spTree>
    <p:extLst>
      <p:ext uri="{BB962C8B-B14F-4D97-AF65-F5344CB8AC3E}">
        <p14:creationId xmlns:p14="http://schemas.microsoft.com/office/powerpoint/2010/main" val="1232388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 Marking scheme</a:t>
            </a:r>
            <a:endParaRPr lang="en-US" dirty="0"/>
          </a:p>
        </p:txBody>
      </p:sp>
      <p:sp>
        <p:nvSpPr>
          <p:cNvPr id="3" name="Content Placeholder 2"/>
          <p:cNvSpPr>
            <a:spLocks noGrp="1"/>
          </p:cNvSpPr>
          <p:nvPr>
            <p:ph idx="1"/>
          </p:nvPr>
        </p:nvSpPr>
        <p:spPr/>
        <p:txBody>
          <a:bodyPr/>
          <a:lstStyle/>
          <a:p>
            <a:r>
              <a:rPr lang="en-US" dirty="0" smtClean="0"/>
              <a:t>[8%] </a:t>
            </a:r>
            <a:r>
              <a:rPr lang="en-US" dirty="0" smtClean="0"/>
              <a:t>The interpolation is correct in the first plot.</a:t>
            </a:r>
          </a:p>
          <a:p>
            <a:r>
              <a:rPr lang="en-US" dirty="0" smtClean="0"/>
              <a:t>[6%] </a:t>
            </a:r>
            <a:r>
              <a:rPr lang="en-US" dirty="0" smtClean="0"/>
              <a:t>The interpolation is correct in the second plot.</a:t>
            </a:r>
          </a:p>
          <a:p>
            <a:r>
              <a:rPr lang="en-US" dirty="0" smtClean="0"/>
              <a:t>[6%] </a:t>
            </a:r>
            <a:r>
              <a:rPr lang="en-US" dirty="0" smtClean="0"/>
              <a:t>The animation is smooth and interactive.</a:t>
            </a:r>
          </a:p>
          <a:p>
            <a:r>
              <a:rPr lang="en-US" dirty="0" smtClean="0"/>
              <a:t>[5%] The curves are correct and the colors of the curves are appropriate.</a:t>
            </a:r>
          </a:p>
        </p:txBody>
      </p:sp>
    </p:spTree>
    <p:extLst>
      <p:ext uri="{BB962C8B-B14F-4D97-AF65-F5344CB8AC3E}">
        <p14:creationId xmlns:p14="http://schemas.microsoft.com/office/powerpoint/2010/main" val="2607328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9" y="-17625"/>
            <a:ext cx="12113941" cy="1325563"/>
          </a:xfrm>
        </p:spPr>
        <p:txBody>
          <a:bodyPr>
            <a:normAutofit/>
          </a:bodyPr>
          <a:lstStyle/>
          <a:p>
            <a:r>
              <a:rPr lang="en-US" sz="4000" dirty="0" smtClean="0"/>
              <a:t>(25%) Problem 2.3. Planet trajectory and travel length</a:t>
            </a:r>
            <a:endParaRPr lang="en-US" sz="4000" dirty="0"/>
          </a:p>
        </p:txBody>
      </p:sp>
      <mc:AlternateContent xmlns:mc="http://schemas.openxmlformats.org/markup-compatibility/2006" xmlns:a14="http://schemas.microsoft.com/office/drawing/2010/main">
        <mc:Choice Requires="a14">
          <p:sp>
            <p:nvSpPr>
              <p:cNvPr id="6" name="內容版面配置區 2"/>
              <p:cNvSpPr>
                <a:spLocks noGrp="1"/>
              </p:cNvSpPr>
              <p:nvPr>
                <p:ph idx="1"/>
              </p:nvPr>
            </p:nvSpPr>
            <p:spPr>
              <a:xfrm>
                <a:off x="209549" y="1307938"/>
                <a:ext cx="11782425" cy="5266481"/>
              </a:xfrm>
            </p:spPr>
            <p:txBody>
              <a:bodyPr>
                <a:normAutofit fontScale="92500" lnSpcReduction="10000"/>
              </a:bodyPr>
              <a:lstStyle/>
              <a:p>
                <a:r>
                  <a:rPr lang="en-US" altLang="zh-TW" dirty="0" smtClean="0"/>
                  <a:t>A two-dimensional dynamic system is updated by the following rules one by one:</a:t>
                </a:r>
              </a:p>
              <a:p>
                <a:pPr marL="0" indent="0">
                  <a:buNone/>
                </a:pPr>
                <a:r>
                  <a:rPr lang="en-US" altLang="zh-TW" dirty="0" smtClean="0"/>
                  <a:t>R1)  </a:t>
                </a:r>
                <a14:m>
                  <m:oMath xmlns:m="http://schemas.openxmlformats.org/officeDocument/2006/math">
                    <m:r>
                      <a:rPr lang="en-US" altLang="zh-TW" b="0" i="1" smtClean="0">
                        <a:latin typeface="Cambria Math" panose="02040503050406030204" pitchFamily="18" charset="0"/>
                      </a:rPr>
                      <m:t>𝐹</m:t>
                    </m:r>
                    <m:r>
                      <a:rPr lang="en-US" altLang="zh-TW" i="1" smtClean="0">
                        <a:latin typeface="Cambria Math" panose="02040503050406030204" pitchFamily="18" charset="0"/>
                      </a:rPr>
                      <m:t>=</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𝑝</m:t>
                        </m:r>
                      </m:num>
                      <m:den>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m:t>
                            </m:r>
                          </m:e>
                        </m:d>
                        <m:r>
                          <a:rPr lang="en-US" altLang="zh-TW" b="0" i="1" smtClean="0">
                            <a:latin typeface="Cambria Math" panose="02040503050406030204" pitchFamily="18" charset="0"/>
                          </a:rPr>
                          <m:t>|</m:t>
                        </m:r>
                      </m:den>
                    </m:f>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𝑚𝑀</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𝑝</m:t>
                            </m:r>
                          </m:e>
                          <m:sup>
                            <m:r>
                              <a:rPr lang="en-US" altLang="zh-TW" b="0" i="1" smtClean="0">
                                <a:latin typeface="Cambria Math" panose="02040503050406030204" pitchFamily="18" charset="0"/>
                              </a:rPr>
                              <m:t>2</m:t>
                            </m:r>
                          </m:sup>
                        </m:sSup>
                      </m:den>
                    </m:f>
                  </m:oMath>
                </a14:m>
                <a:r>
                  <a:rPr lang="en-US" altLang="zh-TW" dirty="0" smtClean="0"/>
                  <a:t> 					% force</a:t>
                </a:r>
                <a:endParaRPr lang="en-US" altLang="zh-TW" dirty="0"/>
              </a:p>
              <a:p>
                <a:pPr marL="0" indent="0">
                  <a:buNone/>
                </a:pPr>
                <a:r>
                  <a:rPr lang="en-US" altLang="zh-TW" dirty="0" smtClean="0"/>
                  <a:t>R2) a = F/m – 2*d * v * sin(1.5 *t) * e</a:t>
                </a:r>
                <a:r>
                  <a:rPr lang="en-US" altLang="zh-TW" baseline="30000" dirty="0" smtClean="0"/>
                  <a:t>2*cos(t)</a:t>
                </a:r>
                <a:r>
                  <a:rPr lang="en-US" altLang="zh-TW" dirty="0" smtClean="0"/>
                  <a:t> 	% acceleration, force - damping force </a:t>
                </a:r>
              </a:p>
              <a:p>
                <a:pPr marL="0" indent="0">
                  <a:buNone/>
                </a:pPr>
                <a:r>
                  <a:rPr lang="en-US" altLang="zh-TW" dirty="0" smtClean="0"/>
                  <a:t>R3) v </a:t>
                </a:r>
                <a:r>
                  <a:rPr lang="en-US" altLang="zh-TW" dirty="0" smtClean="0">
                    <a:sym typeface="Wingdings" panose="05000000000000000000" pitchFamily="2" charset="2"/>
                  </a:rPr>
                  <a:t></a:t>
                </a:r>
                <a:r>
                  <a:rPr lang="en-US" altLang="zh-TW" dirty="0" smtClean="0"/>
                  <a:t> v + a </a:t>
                </a:r>
                <a:r>
                  <a:rPr lang="en-US" altLang="zh-TW" dirty="0" smtClean="0">
                    <a:latin typeface="Symbol" panose="05050102010706020507" pitchFamily="18" charset="2"/>
                  </a:rPr>
                  <a:t>D</a:t>
                </a:r>
                <a:r>
                  <a:rPr lang="en-US" altLang="zh-TW" dirty="0" smtClean="0"/>
                  <a:t>t			% update velocity</a:t>
                </a:r>
              </a:p>
              <a:p>
                <a:pPr marL="0" indent="0">
                  <a:buNone/>
                </a:pPr>
                <a:r>
                  <a:rPr lang="en-US" altLang="zh-TW" dirty="0" smtClean="0">
                    <a:sym typeface="Wingdings" panose="05000000000000000000" pitchFamily="2" charset="2"/>
                  </a:rPr>
                  <a:t>R4) p  p + v </a:t>
                </a:r>
                <a:r>
                  <a:rPr lang="en-US" altLang="zh-TW" dirty="0" smtClean="0">
                    <a:latin typeface="Symbol" panose="05050102010706020507" pitchFamily="18" charset="2"/>
                  </a:rPr>
                  <a:t>D</a:t>
                </a:r>
                <a:r>
                  <a:rPr lang="en-US" altLang="zh-TW" dirty="0" smtClean="0"/>
                  <a:t>t 			% update position. The planet position.</a:t>
                </a:r>
              </a:p>
              <a:p>
                <a:pPr marL="0" indent="0">
                  <a:buNone/>
                </a:pPr>
                <a:r>
                  <a:rPr lang="en-US" altLang="zh-TW" dirty="0" smtClean="0"/>
                  <a:t>R5) t </a:t>
                </a:r>
                <a:r>
                  <a:rPr lang="en-US" altLang="zh-TW" dirty="0" smtClean="0">
                    <a:sym typeface="Wingdings" panose="05000000000000000000" pitchFamily="2" charset="2"/>
                  </a:rPr>
                  <a:t> t + </a:t>
                </a:r>
                <a:r>
                  <a:rPr lang="en-US" altLang="zh-TW" dirty="0" smtClean="0">
                    <a:latin typeface="Symbol" panose="05050102010706020507" pitchFamily="18" charset="2"/>
                  </a:rPr>
                  <a:t>D</a:t>
                </a:r>
                <a:r>
                  <a:rPr lang="en-US" altLang="zh-TW" dirty="0" smtClean="0"/>
                  <a:t>t			% update time. t is time.	</a:t>
                </a:r>
              </a:p>
              <a:p>
                <a:pPr marL="0" indent="0">
                  <a:buNone/>
                </a:pPr>
                <a:r>
                  <a:rPr lang="en-US" altLang="zh-TW" dirty="0" smtClean="0"/>
                  <a:t>Initial condition: t = 0, v = [6  0.1] and p = [0  40]. p is a function of time. </a:t>
                </a:r>
              </a:p>
              <a:p>
                <a:pPr marL="0" indent="0">
                  <a:buNone/>
                </a:pPr>
                <a:r>
                  <a:rPr lang="en-US" altLang="zh-TW" dirty="0" smtClean="0">
                    <a:latin typeface="Symbol" panose="05050102010706020507" pitchFamily="18" charset="2"/>
                  </a:rPr>
                  <a:t>D</a:t>
                </a:r>
                <a:r>
                  <a:rPr lang="en-US" altLang="zh-TW" dirty="0" smtClean="0"/>
                  <a:t>t </a:t>
                </a:r>
                <a:r>
                  <a:rPr lang="en-US" altLang="zh-TW" dirty="0"/>
                  <a:t>= </a:t>
                </a:r>
                <a:r>
                  <a:rPr lang="en-US" altLang="zh-TW" dirty="0" smtClean="0"/>
                  <a:t>0.3.M = 2000, m= 1.  d = 0.005. The frame number (or step), </a:t>
                </a:r>
                <a:r>
                  <a:rPr lang="en-US" altLang="zh-TW" i="1" dirty="0" err="1" smtClean="0"/>
                  <a:t>i</a:t>
                </a:r>
                <a:r>
                  <a:rPr lang="en-US" altLang="zh-TW" dirty="0" smtClean="0"/>
                  <a:t>, is increased by one after all the rules are applied once. </a:t>
                </a:r>
              </a:p>
              <a:p>
                <a:pPr marL="0" indent="0">
                  <a:buNone/>
                </a:pPr>
                <a:r>
                  <a:rPr lang="en-US" altLang="zh-TW" dirty="0" smtClean="0"/>
                  <a:t>The termination condition is t &gt;= </a:t>
                </a:r>
                <a:r>
                  <a:rPr lang="en-US" altLang="zh-TW" dirty="0" err="1" smtClean="0"/>
                  <a:t>tmax</a:t>
                </a:r>
                <a:r>
                  <a:rPr lang="en-US" altLang="zh-TW" dirty="0" smtClean="0"/>
                  <a:t>, where </a:t>
                </a:r>
                <a:r>
                  <a:rPr lang="en-US" altLang="zh-TW" dirty="0" err="1" smtClean="0"/>
                  <a:t>tmax</a:t>
                </a:r>
                <a:r>
                  <a:rPr lang="en-US" altLang="zh-TW" dirty="0" smtClean="0"/>
                  <a:t> = 100. </a:t>
                </a:r>
              </a:p>
              <a:p>
                <a:pPr marL="0" indent="0">
                  <a:buNone/>
                </a:pPr>
                <a:r>
                  <a:rPr lang="en-US" altLang="zh-TW" dirty="0" smtClean="0"/>
                  <a:t>Hint: use norm(p) to compute ||p||. And p</a:t>
                </a:r>
                <a:r>
                  <a:rPr lang="en-US" altLang="zh-TW" baseline="30000" dirty="0" smtClean="0"/>
                  <a:t>2</a:t>
                </a:r>
                <a:r>
                  <a:rPr lang="en-US" altLang="zh-TW" dirty="0" smtClean="0"/>
                  <a:t> = p</a:t>
                </a:r>
                <a:r>
                  <a:rPr lang="zh-TW" altLang="en-US" dirty="0" smtClean="0"/>
                  <a:t>*</a:t>
                </a:r>
                <a:r>
                  <a:rPr lang="en-US" altLang="zh-TW" dirty="0" smtClean="0"/>
                  <a:t>p’. </a:t>
                </a:r>
              </a:p>
              <a:p>
                <a:pPr marL="0" indent="0">
                  <a:buNone/>
                </a:pPr>
                <a:endParaRPr lang="zh-TW" altLang="en-US" dirty="0"/>
              </a:p>
            </p:txBody>
          </p:sp>
        </mc:Choice>
        <mc:Fallback xmlns="">
          <p:sp>
            <p:nvSpPr>
              <p:cNvPr id="6" name="內容版面配置區 2"/>
              <p:cNvSpPr>
                <a:spLocks noGrp="1" noRot="1" noChangeAspect="1" noMove="1" noResize="1" noEditPoints="1" noAdjustHandles="1" noChangeArrowheads="1" noChangeShapeType="1" noTextEdit="1"/>
              </p:cNvSpPr>
              <p:nvPr>
                <p:ph idx="1"/>
              </p:nvPr>
            </p:nvSpPr>
            <p:spPr>
              <a:xfrm>
                <a:off x="209549" y="1307938"/>
                <a:ext cx="11782425" cy="5266481"/>
              </a:xfrm>
              <a:blipFill>
                <a:blip r:embed="rId2"/>
                <a:stretch>
                  <a:fillRect l="-931" t="-2433" r="-724"/>
                </a:stretch>
              </a:blipFill>
            </p:spPr>
            <p:txBody>
              <a:bodyPr/>
              <a:lstStyle/>
              <a:p>
                <a:r>
                  <a:rPr lang="en-US">
                    <a:noFill/>
                  </a:rPr>
                  <a:t> </a:t>
                </a:r>
              </a:p>
            </p:txBody>
          </p:sp>
        </mc:Fallback>
      </mc:AlternateContent>
    </p:spTree>
    <p:extLst>
      <p:ext uri="{BB962C8B-B14F-4D97-AF65-F5344CB8AC3E}">
        <p14:creationId xmlns:p14="http://schemas.microsoft.com/office/powerpoint/2010/main" val="3649554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2.3</a:t>
            </a:r>
            <a:endParaRPr lang="en-US" dirty="0"/>
          </a:p>
        </p:txBody>
      </p:sp>
      <p:sp>
        <p:nvSpPr>
          <p:cNvPr id="6" name="內容版面配置區 2"/>
          <p:cNvSpPr>
            <a:spLocks noGrp="1"/>
          </p:cNvSpPr>
          <p:nvPr>
            <p:ph idx="1"/>
          </p:nvPr>
        </p:nvSpPr>
        <p:spPr>
          <a:xfrm>
            <a:off x="838200" y="1307938"/>
            <a:ext cx="5069114" cy="5266481"/>
          </a:xfrm>
        </p:spPr>
        <p:txBody>
          <a:bodyPr>
            <a:normAutofit/>
          </a:bodyPr>
          <a:lstStyle/>
          <a:p>
            <a:pPr marL="0" indent="0">
              <a:buNone/>
            </a:pPr>
            <a:r>
              <a:rPr lang="en-US" altLang="zh-TW" dirty="0"/>
              <a:t>Draw the trajectory of the planet</a:t>
            </a:r>
            <a:r>
              <a:rPr lang="en-US" altLang="zh-TW" dirty="0" smtClean="0"/>
              <a:t>. The planet must be rotating around the origin (0,0) at the beginning.</a:t>
            </a:r>
          </a:p>
          <a:p>
            <a:pPr marL="0" indent="0">
              <a:buNone/>
            </a:pPr>
            <a:endParaRPr lang="en-US" altLang="zh-TW" dirty="0"/>
          </a:p>
          <a:p>
            <a:pPr marL="0" indent="0">
              <a:buNone/>
            </a:pPr>
            <a:r>
              <a:rPr lang="en-US" altLang="zh-TW" dirty="0" smtClean="0"/>
              <a:t>Draw N recent sample points of the trajectory of the planet. The N points must be drawn clearly. Use markers to draw the points. Set the marker size as 25.</a:t>
            </a:r>
          </a:p>
          <a:p>
            <a:pPr marL="0" indent="0">
              <a:buNone/>
            </a:pPr>
            <a:endParaRPr lang="en-US" altLang="zh-TW" dirty="0"/>
          </a:p>
          <a:p>
            <a:pPr marL="0" indent="0">
              <a:buNone/>
            </a:pPr>
            <a:r>
              <a:rPr lang="en-US" altLang="zh-TW" b="1" dirty="0" smtClean="0"/>
              <a:t>Here, N is 3.</a:t>
            </a:r>
            <a:endParaRPr lang="zh-TW" altLang="en-US" b="1" dirty="0"/>
          </a:p>
          <a:p>
            <a:pPr marL="0" indent="0">
              <a:buNone/>
            </a:pPr>
            <a:endParaRPr lang="en-US" altLang="zh-TW" dirty="0" smtClean="0"/>
          </a:p>
          <a:p>
            <a:pPr marL="0" indent="0">
              <a:buNone/>
            </a:pPr>
            <a:endParaRPr lang="en-US" altLang="zh-TW" dirty="0" smtClean="0"/>
          </a:p>
        </p:txBody>
      </p:sp>
      <p:pic>
        <p:nvPicPr>
          <p:cNvPr id="4" name="Picture 3"/>
          <p:cNvPicPr>
            <a:picLocks noChangeAspect="1"/>
          </p:cNvPicPr>
          <p:nvPr/>
        </p:nvPicPr>
        <p:blipFill rotWithShape="1">
          <a:blip r:embed="rId2"/>
          <a:srcRect l="11047" t="13387" r="52000" b="9746"/>
          <a:stretch/>
        </p:blipFill>
        <p:spPr>
          <a:xfrm>
            <a:off x="6575795" y="790476"/>
            <a:ext cx="4943106" cy="5783943"/>
          </a:xfrm>
          <a:prstGeom prst="rect">
            <a:avLst/>
          </a:prstGeom>
        </p:spPr>
      </p:pic>
    </p:spTree>
    <p:extLst>
      <p:ext uri="{BB962C8B-B14F-4D97-AF65-F5344CB8AC3E}">
        <p14:creationId xmlns:p14="http://schemas.microsoft.com/office/powerpoint/2010/main" val="287707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Problem 2.3</a:t>
            </a:r>
            <a:endParaRPr lang="en-US" dirty="0"/>
          </a:p>
        </p:txBody>
      </p:sp>
      <p:pic>
        <p:nvPicPr>
          <p:cNvPr id="6" name="Picture 5"/>
          <p:cNvPicPr>
            <a:picLocks noChangeAspect="1"/>
          </p:cNvPicPr>
          <p:nvPr/>
        </p:nvPicPr>
        <p:blipFill rotWithShape="1">
          <a:blip r:embed="rId2"/>
          <a:srcRect l="54095" t="12370" r="7619" b="8560"/>
          <a:stretch/>
        </p:blipFill>
        <p:spPr>
          <a:xfrm>
            <a:off x="6913800" y="79829"/>
            <a:ext cx="3433514" cy="6778171"/>
          </a:xfrm>
          <a:prstGeom prst="rect">
            <a:avLst/>
          </a:prstGeom>
        </p:spPr>
      </p:pic>
      <p:sp>
        <p:nvSpPr>
          <p:cNvPr id="10" name="內容版面配置區 2"/>
          <p:cNvSpPr>
            <a:spLocks noGrp="1"/>
          </p:cNvSpPr>
          <p:nvPr>
            <p:ph idx="1"/>
          </p:nvPr>
        </p:nvSpPr>
        <p:spPr>
          <a:xfrm>
            <a:off x="838200" y="1307938"/>
            <a:ext cx="5069114" cy="5266481"/>
          </a:xfrm>
        </p:spPr>
        <p:txBody>
          <a:bodyPr>
            <a:normAutofit/>
          </a:bodyPr>
          <a:lstStyle/>
          <a:p>
            <a:pPr marL="0" indent="0">
              <a:buNone/>
            </a:pPr>
            <a:r>
              <a:rPr lang="en-US" altLang="zh-TW" dirty="0"/>
              <a:t>Draw the </a:t>
            </a:r>
            <a:r>
              <a:rPr lang="en-US" altLang="zh-TW" dirty="0" smtClean="0"/>
              <a:t>speed curve  of the planet. Label the x- and y-axis properly.</a:t>
            </a:r>
          </a:p>
          <a:p>
            <a:pPr marL="0" indent="0">
              <a:buNone/>
            </a:pPr>
            <a:endParaRPr lang="en-US" altLang="zh-TW" dirty="0" smtClean="0"/>
          </a:p>
          <a:p>
            <a:pPr marL="0" indent="0">
              <a:buNone/>
            </a:pPr>
            <a:r>
              <a:rPr lang="en-US" altLang="zh-TW" dirty="0"/>
              <a:t>Draw the </a:t>
            </a:r>
            <a:r>
              <a:rPr lang="en-US" altLang="zh-TW" dirty="0" smtClean="0"/>
              <a:t>distance curve  </a:t>
            </a:r>
            <a:r>
              <a:rPr lang="en-US" altLang="zh-TW" dirty="0"/>
              <a:t>of the planet. Label the x- and y-axis properly</a:t>
            </a:r>
            <a:r>
              <a:rPr lang="en-US" altLang="zh-TW" dirty="0" smtClean="0"/>
              <a:t>. The curve is blue.</a:t>
            </a:r>
          </a:p>
          <a:p>
            <a:pPr marL="0" indent="0">
              <a:buNone/>
            </a:pPr>
            <a:endParaRPr lang="en-US" altLang="zh-TW" dirty="0"/>
          </a:p>
          <a:p>
            <a:pPr marL="0" indent="0">
              <a:buNone/>
            </a:pPr>
            <a:r>
              <a:rPr lang="en-US" altLang="zh-TW" dirty="0" smtClean="0"/>
              <a:t>The distance is between the planet and the sun. The sun is at position (0,0). The curve is red.</a:t>
            </a:r>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smtClean="0"/>
          </a:p>
        </p:txBody>
      </p:sp>
    </p:spTree>
    <p:extLst>
      <p:ext uri="{BB962C8B-B14F-4D97-AF65-F5344CB8AC3E}">
        <p14:creationId xmlns:p14="http://schemas.microsoft.com/office/powerpoint/2010/main" val="41280587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96207" y="340112"/>
            <a:ext cx="5055373" cy="584775"/>
          </a:xfrm>
          <a:prstGeom prst="rect">
            <a:avLst/>
          </a:prstGeom>
          <a:noFill/>
        </p:spPr>
        <p:txBody>
          <a:bodyPr wrap="square" rtlCol="0">
            <a:spAutoFit/>
          </a:bodyPr>
          <a:lstStyle/>
          <a:p>
            <a:r>
              <a:rPr lang="en-US" sz="3200" dirty="0" smtClean="0"/>
              <a:t>Play to see the animation.</a:t>
            </a:r>
            <a:endParaRPr lang="en-US" sz="3200" dirty="0"/>
          </a:p>
        </p:txBody>
      </p:sp>
      <p:sp>
        <p:nvSpPr>
          <p:cNvPr id="6" name="Title 1"/>
          <p:cNvSpPr>
            <a:spLocks noGrp="1"/>
          </p:cNvSpPr>
          <p:nvPr>
            <p:ph type="title"/>
          </p:nvPr>
        </p:nvSpPr>
        <p:spPr>
          <a:xfrm>
            <a:off x="838200" y="0"/>
            <a:ext cx="10515600" cy="1325563"/>
          </a:xfrm>
        </p:spPr>
        <p:txBody>
          <a:bodyPr/>
          <a:lstStyle/>
          <a:p>
            <a:r>
              <a:rPr lang="en-US" dirty="0" smtClean="0"/>
              <a:t>Problem 2.3</a:t>
            </a:r>
            <a:endParaRPr lang="en-US" dirty="0"/>
          </a:p>
        </p:txBody>
      </p:sp>
      <p:pic>
        <p:nvPicPr>
          <p:cNvPr id="3" name="plan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9125" y="1060275"/>
            <a:ext cx="10890885" cy="5717715"/>
          </a:xfrm>
          <a:prstGeom prst="rect">
            <a:avLst/>
          </a:prstGeom>
        </p:spPr>
      </p:pic>
    </p:spTree>
    <p:extLst>
      <p:ext uri="{BB962C8B-B14F-4D97-AF65-F5344CB8AC3E}">
        <p14:creationId xmlns:p14="http://schemas.microsoft.com/office/powerpoint/2010/main" val="2922026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546" y="89181"/>
            <a:ext cx="10515600" cy="1325563"/>
          </a:xfrm>
        </p:spPr>
        <p:txBody>
          <a:bodyPr/>
          <a:lstStyle/>
          <a:p>
            <a:r>
              <a:rPr lang="en-US" dirty="0" smtClean="0"/>
              <a:t>(25%) Problem 2.3 Marking scheme</a:t>
            </a:r>
            <a:endParaRPr lang="en-US" dirty="0"/>
          </a:p>
        </p:txBody>
      </p:sp>
      <p:sp>
        <p:nvSpPr>
          <p:cNvPr id="3" name="Content Placeholder 2"/>
          <p:cNvSpPr>
            <a:spLocks noGrp="1"/>
          </p:cNvSpPr>
          <p:nvPr>
            <p:ph idx="1"/>
          </p:nvPr>
        </p:nvSpPr>
        <p:spPr>
          <a:xfrm>
            <a:off x="492512" y="1701279"/>
            <a:ext cx="4949283" cy="4833335"/>
          </a:xfrm>
        </p:spPr>
        <p:txBody>
          <a:bodyPr>
            <a:normAutofit fontScale="85000" lnSpcReduction="20000"/>
          </a:bodyPr>
          <a:lstStyle/>
          <a:p>
            <a:r>
              <a:rPr lang="en-US" dirty="0" smtClean="0"/>
              <a:t>[5%] The trajectory of the planet is similar to the example.</a:t>
            </a:r>
          </a:p>
          <a:p>
            <a:r>
              <a:rPr lang="en-US" dirty="0" smtClean="0"/>
              <a:t>[3%] The most recent three points are shown clearly.</a:t>
            </a:r>
          </a:p>
          <a:p>
            <a:r>
              <a:rPr lang="en-US" dirty="0" smtClean="0"/>
              <a:t>[</a:t>
            </a:r>
            <a:r>
              <a:rPr lang="en-US" dirty="0"/>
              <a:t>3</a:t>
            </a:r>
            <a:r>
              <a:rPr lang="en-US" dirty="0" smtClean="0"/>
              <a:t>+1+1%] The speed curve is correct. Its color is blue. The labels are correct.</a:t>
            </a:r>
          </a:p>
          <a:p>
            <a:r>
              <a:rPr lang="en-US" dirty="0" smtClean="0"/>
              <a:t>[3+1+1%] The distance curve is correct. Its color is red</a:t>
            </a:r>
            <a:r>
              <a:rPr lang="en-US" dirty="0"/>
              <a:t>. The labels are correct.</a:t>
            </a:r>
            <a:endParaRPr lang="en-US" dirty="0" smtClean="0"/>
          </a:p>
          <a:p>
            <a:r>
              <a:rPr lang="en-US" dirty="0" smtClean="0"/>
              <a:t>[3+2+2%] The performance of the program must be interactive for the trajectory, speed, and distance curves.</a:t>
            </a:r>
          </a:p>
          <a:p>
            <a:r>
              <a:rPr lang="en-US" b="1" dirty="0" smtClean="0"/>
              <a:t>Deduce 5 points if the layout is incorrect.</a:t>
            </a:r>
          </a:p>
        </p:txBody>
      </p:sp>
      <p:pic>
        <p:nvPicPr>
          <p:cNvPr id="6" name="Picture 5"/>
          <p:cNvPicPr>
            <a:picLocks noChangeAspect="1"/>
          </p:cNvPicPr>
          <p:nvPr/>
        </p:nvPicPr>
        <p:blipFill rotWithShape="1">
          <a:blip r:embed="rId2"/>
          <a:srcRect l="54095" t="12370" r="7619" b="8560"/>
          <a:stretch/>
        </p:blipFill>
        <p:spPr>
          <a:xfrm>
            <a:off x="8720253" y="1581093"/>
            <a:ext cx="3282176" cy="5156721"/>
          </a:xfrm>
          <a:prstGeom prst="rect">
            <a:avLst/>
          </a:prstGeom>
        </p:spPr>
      </p:pic>
      <p:pic>
        <p:nvPicPr>
          <p:cNvPr id="9" name="Picture 8"/>
          <p:cNvPicPr>
            <a:picLocks noChangeAspect="1"/>
          </p:cNvPicPr>
          <p:nvPr/>
        </p:nvPicPr>
        <p:blipFill rotWithShape="1">
          <a:blip r:embed="rId3"/>
          <a:srcRect l="36000" t="38444" r="49524" b="19397"/>
          <a:stretch/>
        </p:blipFill>
        <p:spPr>
          <a:xfrm>
            <a:off x="5441796" y="1732244"/>
            <a:ext cx="3020034" cy="4947293"/>
          </a:xfrm>
          <a:prstGeom prst="rect">
            <a:avLst/>
          </a:prstGeom>
        </p:spPr>
      </p:pic>
      <p:sp>
        <p:nvSpPr>
          <p:cNvPr id="4" name="TextBox 3"/>
          <p:cNvSpPr txBox="1"/>
          <p:nvPr/>
        </p:nvSpPr>
        <p:spPr>
          <a:xfrm>
            <a:off x="8029960" y="1051594"/>
            <a:ext cx="1325363" cy="584775"/>
          </a:xfrm>
          <a:prstGeom prst="rect">
            <a:avLst/>
          </a:prstGeom>
          <a:noFill/>
        </p:spPr>
        <p:txBody>
          <a:bodyPr wrap="none" rtlCol="0">
            <a:spAutoFit/>
          </a:bodyPr>
          <a:lstStyle/>
          <a:p>
            <a:r>
              <a:rPr lang="en-US" sz="3200" b="1" dirty="0" smtClean="0"/>
              <a:t>Layout</a:t>
            </a:r>
            <a:endParaRPr lang="en-US" sz="3200" b="1" dirty="0"/>
          </a:p>
        </p:txBody>
      </p:sp>
    </p:spTree>
    <p:extLst>
      <p:ext uri="{BB962C8B-B14F-4D97-AF65-F5344CB8AC3E}">
        <p14:creationId xmlns:p14="http://schemas.microsoft.com/office/powerpoint/2010/main" val="312836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four questions. You must answer all of them.</a:t>
            </a:r>
          </a:p>
          <a:p>
            <a:pPr marL="0" indent="0">
              <a:buNone/>
            </a:pPr>
            <a:endParaRPr lang="en-US" altLang="zh-TW" dirty="0"/>
          </a:p>
          <a:p>
            <a:pPr marL="0" indent="0">
              <a:buNone/>
            </a:pPr>
            <a:r>
              <a:rPr lang="en-US" altLang="zh-TW" dirty="0" smtClean="0"/>
              <a:t>Each program must be interactive. Deduct 5pt if the program is too slow to run.</a:t>
            </a:r>
            <a:endParaRPr lang="zh-TW" altLang="en-US" dirty="0"/>
          </a:p>
        </p:txBody>
      </p:sp>
    </p:spTree>
    <p:extLst>
      <p:ext uri="{BB962C8B-B14F-4D97-AF65-F5344CB8AC3E}">
        <p14:creationId xmlns:p14="http://schemas.microsoft.com/office/powerpoint/2010/main" val="3517182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1" y="27190"/>
            <a:ext cx="10515600" cy="1325563"/>
          </a:xfrm>
        </p:spPr>
        <p:txBody>
          <a:bodyPr/>
          <a:lstStyle/>
          <a:p>
            <a:r>
              <a:rPr lang="en-US" dirty="0" smtClean="0"/>
              <a:t>(25%) Problem </a:t>
            </a:r>
            <a:r>
              <a:rPr lang="en-US" dirty="0" smtClean="0"/>
              <a:t>2.4. Image processing</a:t>
            </a:r>
            <a:endParaRPr lang="en-US" dirty="0"/>
          </a:p>
        </p:txBody>
      </p:sp>
      <p:sp>
        <p:nvSpPr>
          <p:cNvPr id="3" name="Content Placeholder 2"/>
          <p:cNvSpPr>
            <a:spLocks noGrp="1"/>
          </p:cNvSpPr>
          <p:nvPr>
            <p:ph idx="1"/>
          </p:nvPr>
        </p:nvSpPr>
        <p:spPr>
          <a:xfrm>
            <a:off x="95251" y="1462610"/>
            <a:ext cx="6511290" cy="5257504"/>
          </a:xfrm>
        </p:spPr>
        <p:txBody>
          <a:bodyPr>
            <a:normAutofit fontScale="85000" lnSpcReduction="20000"/>
          </a:bodyPr>
          <a:lstStyle/>
          <a:p>
            <a:pPr marL="514350" indent="-514350">
              <a:buFont typeface="+mj-lt"/>
              <a:buAutoNum type="arabicPeriod"/>
            </a:pPr>
            <a:r>
              <a:rPr lang="en-US" dirty="0" smtClean="0"/>
              <a:t>Load a sunflower image as L1. Produce image L2 by resizing L1 to 640x640.</a:t>
            </a:r>
          </a:p>
          <a:p>
            <a:pPr marL="514350" indent="-514350">
              <a:buFont typeface="+mj-lt"/>
              <a:buAutoNum type="arabicPeriod"/>
            </a:pPr>
            <a:r>
              <a:rPr lang="en-US" dirty="0" smtClean="0"/>
              <a:t>Use the Mexican Hat function to create a dynamic set of rings in a gray scale image (or intensity image) L3.</a:t>
            </a:r>
          </a:p>
          <a:p>
            <a:pPr marL="514350" indent="-514350">
              <a:buFont typeface="+mj-lt"/>
              <a:buAutoNum type="arabicPeriod"/>
            </a:pPr>
            <a:r>
              <a:rPr lang="en-US" dirty="0" smtClean="0"/>
              <a:t>Modify the intensity of L3 by using a periodic function (e.g., a sine function or a cosine function). So that its intensity is changing in a cycle.</a:t>
            </a:r>
          </a:p>
          <a:p>
            <a:pPr marL="514350" indent="-514350">
              <a:buFont typeface="+mj-lt"/>
              <a:buAutoNum type="arabicPeriod"/>
            </a:pPr>
            <a:r>
              <a:rPr lang="en-US" dirty="0" smtClean="0"/>
              <a:t>Rotate the center of the rings in clockwise direction about the center of L2. So that a new image, L4, is produced.</a:t>
            </a:r>
          </a:p>
          <a:p>
            <a:pPr marL="514350" indent="-514350">
              <a:buFont typeface="+mj-lt"/>
              <a:buAutoNum type="arabicPeriod"/>
            </a:pPr>
            <a:r>
              <a:rPr lang="en-US" dirty="0" smtClean="0"/>
              <a:t>Use a linear function to modify the intensity of L4 to obtain image L5. Finally, show L5.</a:t>
            </a:r>
          </a:p>
          <a:p>
            <a:pPr marL="514350" indent="-514350">
              <a:buFont typeface="+mj-lt"/>
              <a:buAutoNum type="arabicPeriod"/>
            </a:pPr>
            <a:r>
              <a:rPr lang="en-US" dirty="0" smtClean="0"/>
              <a:t>Repeat steps 2, 3, 4, and 5 to create an animation similar to the example. During the process, more and more rings are created.</a:t>
            </a:r>
            <a:endParaRPr lang="en-US" dirty="0"/>
          </a:p>
        </p:txBody>
      </p:sp>
      <p:pic>
        <p:nvPicPr>
          <p:cNvPr id="5" name="Picture 4"/>
          <p:cNvPicPr>
            <a:picLocks noChangeAspect="1"/>
          </p:cNvPicPr>
          <p:nvPr/>
        </p:nvPicPr>
        <p:blipFill rotWithShape="1">
          <a:blip r:embed="rId2"/>
          <a:srcRect l="20861" t="16934" r="39450" b="12127"/>
          <a:stretch/>
        </p:blipFill>
        <p:spPr>
          <a:xfrm>
            <a:off x="9196659" y="170758"/>
            <a:ext cx="2823891" cy="2839138"/>
          </a:xfrm>
          <a:prstGeom prst="rect">
            <a:avLst/>
          </a:prstGeom>
        </p:spPr>
      </p:pic>
      <p:sp>
        <p:nvSpPr>
          <p:cNvPr id="4" name="Rectangle 3"/>
          <p:cNvSpPr/>
          <p:nvPr/>
        </p:nvSpPr>
        <p:spPr>
          <a:xfrm>
            <a:off x="6840623" y="4555174"/>
            <a:ext cx="5179927" cy="2031325"/>
          </a:xfrm>
          <a:prstGeom prst="rect">
            <a:avLst/>
          </a:prstGeom>
        </p:spPr>
        <p:txBody>
          <a:bodyPr wrap="square">
            <a:spAutoFit/>
          </a:bodyPr>
          <a:lstStyle/>
          <a:p>
            <a:r>
              <a:rPr lang="pt-BR" b="1" dirty="0" smtClean="0">
                <a:solidFill>
                  <a:srgbClr val="000000"/>
                </a:solidFill>
                <a:latin typeface="Courier New" panose="02070309020205020404" pitchFamily="49" charset="0"/>
              </a:rPr>
              <a:t>Hint for generating the rings using the Mexican hat function.</a:t>
            </a:r>
          </a:p>
          <a:p>
            <a:r>
              <a:rPr lang="pt-BR" dirty="0" smtClean="0">
                <a:solidFill>
                  <a:srgbClr val="000000"/>
                </a:solidFill>
                <a:latin typeface="Courier New" panose="02070309020205020404" pitchFamily="49" charset="0"/>
              </a:rPr>
              <a:t>f is the animation frame index</a:t>
            </a:r>
          </a:p>
          <a:p>
            <a:r>
              <a:rPr lang="pt-BR" dirty="0">
                <a:solidFill>
                  <a:srgbClr val="000000"/>
                </a:solidFill>
                <a:latin typeface="Courier New" panose="02070309020205020404" pitchFamily="49" charset="0"/>
              </a:rPr>
              <a:t>f0 = bf = f/numFrames;</a:t>
            </a:r>
          </a:p>
          <a:p>
            <a:r>
              <a:rPr lang="pt-BR" dirty="0" smtClean="0">
                <a:solidFill>
                  <a:srgbClr val="000000"/>
                </a:solidFill>
                <a:latin typeface="Courier New" panose="02070309020205020404" pitchFamily="49" charset="0"/>
              </a:rPr>
              <a:t>f0 </a:t>
            </a:r>
            <a:r>
              <a:rPr lang="pt-BR" dirty="0">
                <a:solidFill>
                  <a:srgbClr val="000000"/>
                </a:solidFill>
                <a:latin typeface="Courier New" panose="02070309020205020404" pitchFamily="49" charset="0"/>
              </a:rPr>
              <a:t>= bf*bf*pi*2;</a:t>
            </a:r>
          </a:p>
          <a:p>
            <a:r>
              <a:rPr lang="pt-BR" dirty="0" smtClean="0">
                <a:solidFill>
                  <a:srgbClr val="000000"/>
                </a:solidFill>
                <a:latin typeface="Courier New" panose="02070309020205020404" pitchFamily="49" charset="0"/>
              </a:rPr>
              <a:t>r </a:t>
            </a:r>
            <a:r>
              <a:rPr lang="pt-BR" dirty="0">
                <a:solidFill>
                  <a:srgbClr val="000000"/>
                </a:solidFill>
                <a:latin typeface="Courier New" panose="02070309020205020404" pitchFamily="49" charset="0"/>
              </a:rPr>
              <a:t>= sqrt(x.^2 + y.^2) + eps;</a:t>
            </a:r>
          </a:p>
          <a:p>
            <a:r>
              <a:rPr lang="sv-SE" dirty="0" smtClean="0">
                <a:solidFill>
                  <a:srgbClr val="000000"/>
                </a:solidFill>
                <a:latin typeface="Courier New" panose="02070309020205020404" pitchFamily="49" charset="0"/>
              </a:rPr>
              <a:t>z </a:t>
            </a:r>
            <a:r>
              <a:rPr lang="sv-SE" dirty="0">
                <a:solidFill>
                  <a:srgbClr val="000000"/>
                </a:solidFill>
                <a:latin typeface="Courier New" panose="02070309020205020404" pitchFamily="49" charset="0"/>
              </a:rPr>
              <a:t>= abs(sin(r.*f0) ./(r.*f0+eps));</a:t>
            </a:r>
          </a:p>
        </p:txBody>
      </p:sp>
    </p:spTree>
    <p:extLst>
      <p:ext uri="{BB962C8B-B14F-4D97-AF65-F5344CB8AC3E}">
        <p14:creationId xmlns:p14="http://schemas.microsoft.com/office/powerpoint/2010/main" val="5105840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2.4. Image processing</a:t>
            </a:r>
            <a:endParaRPr lang="en-US" dirty="0"/>
          </a:p>
        </p:txBody>
      </p:sp>
      <p:sp>
        <p:nvSpPr>
          <p:cNvPr id="3" name="Content Placeholder 2"/>
          <p:cNvSpPr>
            <a:spLocks noGrp="1"/>
          </p:cNvSpPr>
          <p:nvPr>
            <p:ph idx="1"/>
          </p:nvPr>
        </p:nvSpPr>
        <p:spPr>
          <a:xfrm>
            <a:off x="838200" y="1825625"/>
            <a:ext cx="5983516" cy="4351338"/>
          </a:xfrm>
        </p:spPr>
        <p:txBody>
          <a:bodyPr/>
          <a:lstStyle/>
          <a:p>
            <a:pPr marL="0" indent="0">
              <a:buNone/>
            </a:pPr>
            <a:r>
              <a:rPr lang="en-US" dirty="0" smtClean="0"/>
              <a:t>Produce an animation </a:t>
            </a:r>
          </a:p>
          <a:p>
            <a:pPr marL="0" indent="0">
              <a:buNone/>
            </a:pPr>
            <a:r>
              <a:rPr lang="en-US" dirty="0" smtClean="0"/>
              <a:t>similar to the right example.</a:t>
            </a:r>
          </a:p>
          <a:p>
            <a:pPr marL="0" indent="0">
              <a:buNone/>
            </a:pPr>
            <a:endParaRPr lang="en-US" dirty="0" smtClean="0"/>
          </a:p>
          <a:p>
            <a:pPr marL="0" indent="0">
              <a:buNone/>
            </a:pPr>
            <a:r>
              <a:rPr lang="en-US" dirty="0" smtClean="0"/>
              <a:t>Play the example video to see the animation.</a:t>
            </a:r>
            <a:endParaRPr lang="en-US" dirty="0"/>
          </a:p>
        </p:txBody>
      </p:sp>
      <p:pic>
        <p:nvPicPr>
          <p:cNvPr id="4" name="orbitt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569" t="10159" r="11572" b="8360"/>
          <a:stretch/>
        </p:blipFill>
        <p:spPr>
          <a:xfrm>
            <a:off x="6821716" y="1690688"/>
            <a:ext cx="4402409" cy="4448629"/>
          </a:xfrm>
          <a:prstGeom prst="rect">
            <a:avLst/>
          </a:prstGeom>
        </p:spPr>
      </p:pic>
    </p:spTree>
    <p:extLst>
      <p:ext uri="{BB962C8B-B14F-4D97-AF65-F5344CB8AC3E}">
        <p14:creationId xmlns:p14="http://schemas.microsoft.com/office/powerpoint/2010/main" val="997503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1" y="27190"/>
            <a:ext cx="10515600" cy="1325563"/>
          </a:xfrm>
        </p:spPr>
        <p:txBody>
          <a:bodyPr/>
          <a:lstStyle/>
          <a:p>
            <a:r>
              <a:rPr lang="en-US" dirty="0" smtClean="0"/>
              <a:t>Problem 2.4. Marking Scheme</a:t>
            </a:r>
            <a:endParaRPr lang="en-US" dirty="0"/>
          </a:p>
        </p:txBody>
      </p:sp>
      <p:sp>
        <p:nvSpPr>
          <p:cNvPr id="3" name="Content Placeholder 2"/>
          <p:cNvSpPr>
            <a:spLocks noGrp="1"/>
          </p:cNvSpPr>
          <p:nvPr>
            <p:ph idx="1"/>
          </p:nvPr>
        </p:nvSpPr>
        <p:spPr>
          <a:xfrm>
            <a:off x="95251" y="1462610"/>
            <a:ext cx="5636476" cy="5257504"/>
          </a:xfrm>
        </p:spPr>
        <p:txBody>
          <a:bodyPr>
            <a:normAutofit fontScale="92500" lnSpcReduction="10000"/>
          </a:bodyPr>
          <a:lstStyle/>
          <a:p>
            <a:pPr marL="514350" indent="-514350">
              <a:buFont typeface="+mj-lt"/>
              <a:buAutoNum type="arabicPeriod"/>
            </a:pPr>
            <a:r>
              <a:rPr lang="en-US" dirty="0" smtClean="0"/>
              <a:t>[1%] The </a:t>
            </a:r>
            <a:r>
              <a:rPr lang="en-US" dirty="0" smtClean="0"/>
              <a:t>image is the sun flower</a:t>
            </a:r>
            <a:r>
              <a:rPr lang="en-US" dirty="0" smtClean="0"/>
              <a:t>.</a:t>
            </a:r>
          </a:p>
          <a:p>
            <a:pPr marL="514350" indent="-514350">
              <a:buFont typeface="+mj-lt"/>
              <a:buAutoNum type="arabicPeriod"/>
            </a:pPr>
            <a:r>
              <a:rPr lang="en-US" dirty="0" smtClean="0"/>
              <a:t>[4%] </a:t>
            </a:r>
            <a:r>
              <a:rPr lang="en-US" dirty="0"/>
              <a:t>The intensity of the entire image is changing from dark to bright at the beginning</a:t>
            </a:r>
            <a:r>
              <a:rPr lang="en-US" dirty="0" smtClean="0"/>
              <a:t>.</a:t>
            </a:r>
            <a:endParaRPr lang="en-US" dirty="0" smtClean="0"/>
          </a:p>
          <a:p>
            <a:pPr marL="514350" indent="-514350">
              <a:buFont typeface="+mj-lt"/>
              <a:buAutoNum type="arabicPeriod"/>
            </a:pPr>
            <a:r>
              <a:rPr lang="en-US" dirty="0" smtClean="0"/>
              <a:t>[6%] The </a:t>
            </a:r>
            <a:r>
              <a:rPr lang="en-US" dirty="0" smtClean="0"/>
              <a:t>intensity of the rings are changing periodically.</a:t>
            </a:r>
          </a:p>
          <a:p>
            <a:pPr marL="514350" indent="-514350">
              <a:buFont typeface="+mj-lt"/>
              <a:buAutoNum type="arabicPeriod"/>
            </a:pPr>
            <a:r>
              <a:rPr lang="en-US" dirty="0" smtClean="0"/>
              <a:t>[6%] The </a:t>
            </a:r>
            <a:r>
              <a:rPr lang="en-US" dirty="0" smtClean="0"/>
              <a:t>rings rotates around the center of the image in clockwise direction.</a:t>
            </a:r>
          </a:p>
          <a:p>
            <a:pPr marL="514350" indent="-514350">
              <a:buFont typeface="+mj-lt"/>
              <a:buAutoNum type="arabicPeriod"/>
            </a:pPr>
            <a:r>
              <a:rPr lang="en-US" dirty="0" smtClean="0"/>
              <a:t>[6%] More </a:t>
            </a:r>
            <a:r>
              <a:rPr lang="en-US" dirty="0" smtClean="0"/>
              <a:t>and more rings are created during the process</a:t>
            </a:r>
            <a:r>
              <a:rPr lang="en-US" dirty="0" smtClean="0"/>
              <a:t>. At least 10 rings at the end.</a:t>
            </a:r>
          </a:p>
          <a:p>
            <a:pPr marL="514350" indent="-514350">
              <a:buFont typeface="+mj-lt"/>
              <a:buAutoNum type="arabicPeriod"/>
            </a:pPr>
            <a:r>
              <a:rPr lang="en-US" dirty="0" smtClean="0"/>
              <a:t>[2%] The performance must be interactive.</a:t>
            </a:r>
            <a:endParaRPr lang="en-US" dirty="0"/>
          </a:p>
        </p:txBody>
      </p:sp>
      <p:pic>
        <p:nvPicPr>
          <p:cNvPr id="6" name="Picture 5"/>
          <p:cNvPicPr>
            <a:picLocks noChangeAspect="1"/>
          </p:cNvPicPr>
          <p:nvPr/>
        </p:nvPicPr>
        <p:blipFill rotWithShape="1">
          <a:blip r:embed="rId2"/>
          <a:srcRect l="27250" t="10667" r="27250" b="8666"/>
          <a:stretch/>
        </p:blipFill>
        <p:spPr>
          <a:xfrm>
            <a:off x="6177204" y="1219302"/>
            <a:ext cx="2468880" cy="2462098"/>
          </a:xfrm>
          <a:prstGeom prst="rect">
            <a:avLst/>
          </a:prstGeom>
        </p:spPr>
      </p:pic>
      <p:pic>
        <p:nvPicPr>
          <p:cNvPr id="7" name="Picture 6"/>
          <p:cNvPicPr>
            <a:picLocks noChangeAspect="1"/>
          </p:cNvPicPr>
          <p:nvPr/>
        </p:nvPicPr>
        <p:blipFill rotWithShape="1">
          <a:blip r:embed="rId3"/>
          <a:srcRect l="26875" t="10222" r="27500" b="8222"/>
          <a:stretch/>
        </p:blipFill>
        <p:spPr>
          <a:xfrm>
            <a:off x="9159865" y="1219302"/>
            <a:ext cx="2468880" cy="2482408"/>
          </a:xfrm>
          <a:prstGeom prst="rect">
            <a:avLst/>
          </a:prstGeom>
        </p:spPr>
      </p:pic>
      <p:pic>
        <p:nvPicPr>
          <p:cNvPr id="10" name="Picture 9"/>
          <p:cNvPicPr>
            <a:picLocks noChangeAspect="1"/>
          </p:cNvPicPr>
          <p:nvPr/>
        </p:nvPicPr>
        <p:blipFill rotWithShape="1">
          <a:blip r:embed="rId4"/>
          <a:srcRect l="28000" t="9778" r="28375" b="12444"/>
          <a:stretch/>
        </p:blipFill>
        <p:spPr>
          <a:xfrm>
            <a:off x="9159865" y="3881914"/>
            <a:ext cx="2468880" cy="2475954"/>
          </a:xfrm>
          <a:prstGeom prst="rect">
            <a:avLst/>
          </a:prstGeom>
        </p:spPr>
      </p:pic>
      <p:pic>
        <p:nvPicPr>
          <p:cNvPr id="11" name="Picture 10"/>
          <p:cNvPicPr>
            <a:picLocks noChangeAspect="1"/>
          </p:cNvPicPr>
          <p:nvPr/>
        </p:nvPicPr>
        <p:blipFill rotWithShape="1">
          <a:blip r:embed="rId5"/>
          <a:srcRect l="28250" t="10001" r="28375" b="12444"/>
          <a:stretch/>
        </p:blipFill>
        <p:spPr>
          <a:xfrm>
            <a:off x="6196254" y="3881914"/>
            <a:ext cx="2468880" cy="2483110"/>
          </a:xfrm>
          <a:prstGeom prst="rect">
            <a:avLst/>
          </a:prstGeom>
        </p:spPr>
      </p:pic>
    </p:spTree>
    <p:extLst>
      <p:ext uri="{BB962C8B-B14F-4D97-AF65-F5344CB8AC3E}">
        <p14:creationId xmlns:p14="http://schemas.microsoft.com/office/powerpoint/2010/main" val="10814082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may have bugs. The demo video 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511746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10000"/>
          </a:bodyPr>
          <a:lstStyle/>
          <a:p>
            <a:pPr marL="0" indent="0">
              <a:buNone/>
            </a:pPr>
            <a:r>
              <a:rPr lang="en-US" dirty="0" smtClean="0"/>
              <a:t>Write all your programs in a folder. The folder name is mat_midterm02_student_ID. For example, if your ID is 12345678, the folder name is mat_midterm02_12345678.</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m02_X_yourStudentID.m,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m02_3_12345678.m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Tree>
    <p:extLst>
      <p:ext uri="{BB962C8B-B14F-4D97-AF65-F5344CB8AC3E}">
        <p14:creationId xmlns:p14="http://schemas.microsoft.com/office/powerpoint/2010/main" val="1563582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At the top of the file, write down your name, ID, email address, department, and date.</a:t>
            </a:r>
          </a:p>
          <a:p>
            <a:pPr marL="0" indent="0">
              <a:buNone/>
            </a:pPr>
            <a:endParaRPr lang="en-US" dirty="0"/>
          </a:p>
          <a:p>
            <a:pPr marL="0" indent="0">
              <a:buNone/>
            </a:pPr>
            <a:r>
              <a:rPr lang="en-US" dirty="0" smtClean="0"/>
              <a:t>%%%%%%%%%%%%%%%%%%%%%%%%%%%</a:t>
            </a:r>
          </a:p>
          <a:p>
            <a:pPr marL="0" indent="0">
              <a:buNone/>
            </a:pPr>
            <a:r>
              <a:rPr lang="en-US" dirty="0" smtClean="0"/>
              <a:t>% Midterm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a:t>disp</a:t>
            </a:r>
            <a:r>
              <a:rPr lang="en-US" dirty="0"/>
              <a:t>('Midterm Problem </a:t>
            </a:r>
            <a:r>
              <a:rPr lang="en-US" dirty="0" smtClean="0"/>
              <a:t>2.1</a:t>
            </a:r>
            <a:r>
              <a:rPr lang="en-US" dirty="0"/>
              <a:t>') 	% show Midterm Problem </a:t>
            </a:r>
            <a:r>
              <a:rPr lang="en-US" dirty="0" smtClean="0"/>
              <a:t>2.1</a:t>
            </a:r>
            <a:endParaRPr lang="en-US" dirty="0"/>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74495" y="-153832"/>
            <a:ext cx="7886700" cy="1325563"/>
          </a:xfrm>
        </p:spPr>
        <p:txBody>
          <a:bodyPr/>
          <a:lstStyle/>
          <a:p>
            <a:r>
              <a:rPr lang="en-US" altLang="zh-TW" dirty="0" smtClean="0"/>
              <a:t>(</a:t>
            </a:r>
            <a:r>
              <a:rPr lang="en-US" altLang="zh-TW" dirty="0" smtClean="0"/>
              <a:t>25%) </a:t>
            </a:r>
            <a:r>
              <a:rPr lang="en-US" altLang="zh-TW" dirty="0"/>
              <a:t>Problem </a:t>
            </a:r>
            <a:r>
              <a:rPr lang="en-US" altLang="zh-TW" dirty="0" smtClean="0"/>
              <a:t>2.1.  Curve Filling</a:t>
            </a:r>
            <a:endParaRPr lang="en-US" altLang="en-US" sz="1800" dirty="0">
              <a:latin typeface="Arial" panose="020B0604020202020204" pitchFamily="34" charset="0"/>
              <a:cs typeface="Arial" panose="020B0604020202020204" pitchFamily="34" charset="0"/>
            </a:endParaRPr>
          </a:p>
        </p:txBody>
      </p:sp>
      <p:sp>
        <p:nvSpPr>
          <p:cNvPr id="29699" name="Rectangle 2"/>
          <p:cNvSpPr>
            <a:spLocks noChangeArrowheads="1"/>
          </p:cNvSpPr>
          <p:nvPr/>
        </p:nvSpPr>
        <p:spPr bwMode="auto">
          <a:xfrm>
            <a:off x="374495" y="1004039"/>
            <a:ext cx="113538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dirty="0" smtClean="0">
                <a:latin typeface="Courier New" panose="02070309020205020404" pitchFamily="49" charset="0"/>
                <a:cs typeface="Courier New" panose="02070309020205020404" pitchFamily="49" charset="0"/>
              </a:rPr>
              <a:t>There are two curves which are plotted in the Cartesian and Polar coordinate systems, respectively.</a:t>
            </a:r>
          </a:p>
          <a:p>
            <a:endParaRPr lang="en-US" altLang="en-US" sz="2000" dirty="0" smtClean="0">
              <a:latin typeface="Courier New" panose="02070309020205020404" pitchFamily="49" charset="0"/>
              <a:cs typeface="Courier New" panose="02070309020205020404" pitchFamily="49" charset="0"/>
            </a:endParaRPr>
          </a:p>
          <a:p>
            <a:r>
              <a:rPr lang="en-US" altLang="en-US" sz="2000" dirty="0" smtClean="0">
                <a:latin typeface="Courier New" panose="02070309020205020404" pitchFamily="49" charset="0"/>
                <a:cs typeface="Courier New" panose="02070309020205020404" pitchFamily="49" charset="0"/>
              </a:rPr>
              <a:t>Write a program to reproduce the animation result which </a:t>
            </a:r>
            <a:r>
              <a:rPr lang="en-US" altLang="en-US" sz="2000" b="1" dirty="0" smtClean="0">
                <a:latin typeface="Courier New" panose="02070309020205020404" pitchFamily="49" charset="0"/>
                <a:cs typeface="Courier New" panose="02070309020205020404" pitchFamily="49" charset="0"/>
              </a:rPr>
              <a:t>must be similar </a:t>
            </a:r>
            <a:r>
              <a:rPr lang="en-US" altLang="en-US" sz="2000" dirty="0" smtClean="0">
                <a:latin typeface="Courier New" panose="02070309020205020404" pitchFamily="49" charset="0"/>
                <a:cs typeface="Courier New" panose="02070309020205020404" pitchFamily="49" charset="0"/>
              </a:rPr>
              <a:t>to the example. </a:t>
            </a:r>
            <a:r>
              <a:rPr lang="en-US" altLang="en-US" sz="2000" b="1" dirty="0" smtClean="0">
                <a:latin typeface="Courier New" panose="02070309020205020404" pitchFamily="49" charset="0"/>
                <a:cs typeface="Courier New" panose="02070309020205020404" pitchFamily="49" charset="0"/>
              </a:rPr>
              <a:t>The colors can be the different from the example</a:t>
            </a:r>
            <a:r>
              <a:rPr lang="en-US" altLang="en-US" sz="2000" dirty="0" smtClean="0">
                <a:latin typeface="Courier New" panose="02070309020205020404" pitchFamily="49" charset="0"/>
                <a:cs typeface="Courier New" panose="02070309020205020404" pitchFamily="49" charset="0"/>
              </a:rPr>
              <a:t>.</a:t>
            </a:r>
          </a:p>
          <a:p>
            <a:r>
              <a:rPr lang="en-US" altLang="en-US" sz="2000" dirty="0" smtClean="0">
                <a:latin typeface="Courier New" panose="02070309020205020404" pitchFamily="49" charset="0"/>
                <a:cs typeface="Courier New" panose="02070309020205020404" pitchFamily="49" charset="0"/>
              </a:rPr>
              <a:t>Ask to input an option for the layout. 1) horizontal 2) vertical</a:t>
            </a:r>
          </a:p>
          <a:p>
            <a:endParaRPr lang="en-US" altLang="en-US" sz="2000" dirty="0" smtClean="0">
              <a:latin typeface="Courier New" panose="02070309020205020404" pitchFamily="49" charset="0"/>
              <a:cs typeface="Courier New" panose="02070309020205020404" pitchFamily="49" charset="0"/>
            </a:endParaRPr>
          </a:p>
          <a:p>
            <a:r>
              <a:rPr lang="en-US" altLang="en-US" sz="2000" b="1" dirty="0" smtClean="0">
                <a:latin typeface="Courier New" panose="02070309020205020404" pitchFamily="49" charset="0"/>
                <a:cs typeface="Courier New" panose="02070309020205020404" pitchFamily="49" charset="0"/>
              </a:rPr>
              <a:t>Curve 1 </a:t>
            </a:r>
            <a:r>
              <a:rPr lang="en-US" altLang="en-US" sz="2000" dirty="0">
                <a:latin typeface="Courier New" panose="02070309020205020404" pitchFamily="49" charset="0"/>
                <a:cs typeface="Courier New" panose="02070309020205020404" pitchFamily="49" charset="0"/>
              </a:rPr>
              <a:t>(must be in the Cartesian coordinate system):</a:t>
            </a:r>
          </a:p>
          <a:p>
            <a:r>
              <a:rPr lang="fr-FR" altLang="en-US" sz="2000" dirty="0">
                <a:latin typeface="Courier New" panose="02070309020205020404" pitchFamily="49" charset="0"/>
                <a:cs typeface="Courier New" panose="02070309020205020404" pitchFamily="49" charset="0"/>
              </a:rPr>
              <a:t>a = </a:t>
            </a:r>
            <a:r>
              <a:rPr lang="fr-FR" altLang="en-US" sz="2000" dirty="0" smtClean="0">
                <a:latin typeface="Courier New" panose="02070309020205020404" pitchFamily="49" charset="0"/>
                <a:cs typeface="Courier New" panose="02070309020205020404" pitchFamily="49" charset="0"/>
              </a:rPr>
              <a:t>2; </a:t>
            </a:r>
            <a:r>
              <a:rPr lang="fr-FR" altLang="en-US" sz="2000" dirty="0">
                <a:latin typeface="Courier New" panose="02070309020205020404" pitchFamily="49" charset="0"/>
                <a:cs typeface="Courier New" panose="02070309020205020404" pitchFamily="49" charset="0"/>
              </a:rPr>
              <a:t>b = </a:t>
            </a:r>
            <a:r>
              <a:rPr lang="fr-FR" altLang="en-US" sz="2000" dirty="0" smtClean="0">
                <a:latin typeface="Courier New" panose="02070309020205020404" pitchFamily="49" charset="0"/>
                <a:cs typeface="Courier New" panose="02070309020205020404" pitchFamily="49" charset="0"/>
              </a:rPr>
              <a:t>20; </a:t>
            </a:r>
            <a:r>
              <a:rPr lang="fr-FR" altLang="en-US" sz="2000" dirty="0">
                <a:latin typeface="Courier New" panose="02070309020205020404" pitchFamily="49" charset="0"/>
                <a:cs typeface="Courier New" panose="02070309020205020404" pitchFamily="49" charset="0"/>
              </a:rPr>
              <a:t>t = [</a:t>
            </a:r>
            <a:r>
              <a:rPr lang="fr-FR" altLang="en-US" sz="2000" dirty="0" smtClean="0">
                <a:latin typeface="Courier New" panose="02070309020205020404" pitchFamily="49" charset="0"/>
                <a:cs typeface="Courier New" panose="02070309020205020404" pitchFamily="49" charset="0"/>
              </a:rPr>
              <a:t>0:0.02:6*pi</a:t>
            </a:r>
            <a:r>
              <a:rPr lang="fr-FR" altLang="en-US" sz="2000"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x = </a:t>
            </a:r>
            <a:r>
              <a:rPr lang="en-US" altLang="en-US" sz="2000" dirty="0" smtClean="0">
                <a:latin typeface="Courier New" panose="02070309020205020404" pitchFamily="49" charset="0"/>
                <a:cs typeface="Courier New" panose="02070309020205020404" pitchFamily="49" charset="0"/>
              </a:rPr>
              <a:t>(b-a) * sin(a*t</a:t>
            </a:r>
            <a:r>
              <a:rPr lang="en-US" altLang="en-US" sz="2000" dirty="0">
                <a:latin typeface="Courier New" panose="02070309020205020404" pitchFamily="49" charset="0"/>
                <a:cs typeface="Courier New" panose="02070309020205020404" pitchFamily="49" charset="0"/>
              </a:rPr>
              <a:t>) </a:t>
            </a:r>
            <a:r>
              <a:rPr lang="en-US" altLang="en-US" sz="2000" dirty="0" smtClean="0">
                <a:latin typeface="Courier New" panose="02070309020205020404" pitchFamily="49" charset="0"/>
                <a:cs typeface="Courier New" panose="02070309020205020404" pitchFamily="49" charset="0"/>
              </a:rPr>
              <a:t>+ b*sin( (a/b) * t</a:t>
            </a:r>
            <a:r>
              <a:rPr lang="en-US" altLang="en-US" sz="2000" dirty="0">
                <a:latin typeface="Courier New" panose="02070309020205020404" pitchFamily="49" charset="0"/>
                <a:cs typeface="Courier New" panose="02070309020205020404" pitchFamily="49" charset="0"/>
              </a:rPr>
              <a:t>)</a:t>
            </a:r>
          </a:p>
          <a:p>
            <a:r>
              <a:rPr lang="en-US" altLang="en-US" sz="2000" dirty="0">
                <a:latin typeface="Courier New" panose="02070309020205020404" pitchFamily="49" charset="0"/>
                <a:cs typeface="Courier New" panose="02070309020205020404" pitchFamily="49" charset="0"/>
              </a:rPr>
              <a:t>y = </a:t>
            </a:r>
            <a:r>
              <a:rPr lang="en-US" altLang="en-US" sz="2000" dirty="0" smtClean="0">
                <a:latin typeface="Courier New" panose="02070309020205020404" pitchFamily="49" charset="0"/>
                <a:cs typeface="Courier New" panose="02070309020205020404" pitchFamily="49" charset="0"/>
              </a:rPr>
              <a:t>(b-a) * cos(a*t) + b*cos( (a/b) * t</a:t>
            </a:r>
            <a:r>
              <a:rPr lang="en-US" altLang="en-US" sz="2000" dirty="0">
                <a:latin typeface="Courier New" panose="02070309020205020404" pitchFamily="49" charset="0"/>
                <a:cs typeface="Courier New" panose="02070309020205020404" pitchFamily="49" charset="0"/>
              </a:rPr>
              <a:t>)</a:t>
            </a:r>
          </a:p>
          <a:p>
            <a:r>
              <a:rPr lang="en-US" altLang="en-US" sz="2000" dirty="0" smtClean="0">
                <a:latin typeface="Courier New" panose="02070309020205020404" pitchFamily="49" charset="0"/>
                <a:cs typeface="Courier New" panose="02070309020205020404" pitchFamily="49" charset="0"/>
              </a:rPr>
              <a:t>At the beginning, the first curve is drawn for the first (S – 75) sample points, where S is the total number of the sample points.</a:t>
            </a:r>
          </a:p>
          <a:p>
            <a:endParaRPr lang="en-US" altLang="en-US" sz="2000" dirty="0" smtClean="0">
              <a:latin typeface="Courier New" panose="02070309020205020404" pitchFamily="49" charset="0"/>
              <a:cs typeface="Courier New" panose="02070309020205020404" pitchFamily="49" charset="0"/>
            </a:endParaRPr>
          </a:p>
          <a:p>
            <a:r>
              <a:rPr lang="en-US" altLang="en-US" sz="2000" b="1" dirty="0" smtClean="0">
                <a:latin typeface="Courier New" panose="02070309020205020404" pitchFamily="49" charset="0"/>
                <a:cs typeface="Courier New" panose="02070309020205020404" pitchFamily="49" charset="0"/>
              </a:rPr>
              <a:t>Curve 2 </a:t>
            </a:r>
            <a:r>
              <a:rPr lang="en-US" altLang="en-US" sz="2000" dirty="0" smtClean="0">
                <a:latin typeface="Courier New" panose="02070309020205020404" pitchFamily="49" charset="0"/>
                <a:cs typeface="Courier New" panose="02070309020205020404" pitchFamily="49" charset="0"/>
              </a:rPr>
              <a:t>(must be in the Polar coordinate system):</a:t>
            </a:r>
          </a:p>
          <a:p>
            <a:r>
              <a:rPr lang="en-US" altLang="en-US" sz="2000" dirty="0" smtClean="0">
                <a:latin typeface="Courier New" panose="02070309020205020404" pitchFamily="49" charset="0"/>
                <a:cs typeface="Courier New" panose="02070309020205020404" pitchFamily="49" charset="0"/>
              </a:rPr>
              <a:t>a = 7;</a:t>
            </a:r>
            <a:endParaRPr lang="en-US" altLang="en-US" sz="2000" dirty="0">
              <a:latin typeface="Courier New" panose="02070309020205020404" pitchFamily="49" charset="0"/>
              <a:cs typeface="Courier New" panose="02070309020205020404" pitchFamily="49" charset="0"/>
            </a:endParaRPr>
          </a:p>
          <a:p>
            <a:r>
              <a:rPr lang="en-US" altLang="en-US" sz="2000" dirty="0" smtClean="0">
                <a:latin typeface="Courier New" panose="02070309020205020404" pitchFamily="49" charset="0"/>
                <a:cs typeface="Courier New" panose="02070309020205020404" pitchFamily="49" charset="0"/>
              </a:rPr>
              <a:t>x </a:t>
            </a:r>
            <a:r>
              <a:rPr lang="en-US" altLang="en-US" sz="2000" dirty="0">
                <a:latin typeface="Courier New" panose="02070309020205020404" pitchFamily="49" charset="0"/>
                <a:cs typeface="Courier New" panose="02070309020205020404" pitchFamily="49" charset="0"/>
              </a:rPr>
              <a:t>= </a:t>
            </a:r>
            <a:r>
              <a:rPr lang="en-US" altLang="en-US" sz="2000" dirty="0" smtClean="0">
                <a:latin typeface="Courier New" panose="02070309020205020404" pitchFamily="49" charset="0"/>
                <a:cs typeface="Courier New" panose="02070309020205020404" pitchFamily="49" charset="0"/>
              </a:rPr>
              <a:t>[-pi:0.2:-</a:t>
            </a:r>
            <a:r>
              <a:rPr lang="en-US" altLang="en-US" sz="2000" dirty="0">
                <a:latin typeface="Courier New" panose="02070309020205020404" pitchFamily="49" charset="0"/>
                <a:cs typeface="Courier New" panose="02070309020205020404" pitchFamily="49" charset="0"/>
              </a:rPr>
              <a:t>eps </a:t>
            </a:r>
            <a:r>
              <a:rPr lang="en-US" altLang="en-US" sz="2000" dirty="0" smtClean="0">
                <a:latin typeface="Courier New" panose="02070309020205020404" pitchFamily="49" charset="0"/>
                <a:cs typeface="Courier New" panose="02070309020205020404" pitchFamily="49" charset="0"/>
              </a:rPr>
              <a:t>eps:0.2:pi];</a:t>
            </a:r>
          </a:p>
          <a:p>
            <a:r>
              <a:rPr lang="en-US" altLang="en-US" sz="2000" dirty="0" smtClean="0">
                <a:latin typeface="Courier New" panose="02070309020205020404" pitchFamily="49" charset="0"/>
                <a:cs typeface="Courier New" panose="02070309020205020404" pitchFamily="49" charset="0"/>
              </a:rPr>
              <a:t>r </a:t>
            </a:r>
            <a:r>
              <a:rPr lang="en-US" altLang="en-US" sz="2000" dirty="0">
                <a:latin typeface="Courier New" panose="02070309020205020404" pitchFamily="49" charset="0"/>
                <a:cs typeface="Courier New" panose="02070309020205020404" pitchFamily="49" charset="0"/>
              </a:rPr>
              <a:t>= a * sin</a:t>
            </a:r>
            <a:r>
              <a:rPr lang="en-US" altLang="en-US" sz="2000" dirty="0" smtClean="0">
                <a:latin typeface="Courier New" panose="02070309020205020404" pitchFamily="49" charset="0"/>
                <a:cs typeface="Courier New" panose="02070309020205020404" pitchFamily="49" charset="0"/>
              </a:rPr>
              <a:t>( 2 * x ) </a:t>
            </a:r>
            <a:r>
              <a:rPr lang="en-US" altLang="en-US" sz="2000" dirty="0">
                <a:latin typeface="Courier New" panose="02070309020205020404" pitchFamily="49" charset="0"/>
                <a:cs typeface="Courier New" panose="02070309020205020404" pitchFamily="49" charset="0"/>
              </a:rPr>
              <a:t>/ x</a:t>
            </a:r>
            <a:r>
              <a:rPr lang="en-US" altLang="en-US" sz="2000" dirty="0" smtClean="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686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94684" y="45522"/>
            <a:ext cx="1287532" cy="369332"/>
          </a:xfrm>
          <a:prstGeom prst="rect">
            <a:avLst/>
          </a:prstGeom>
        </p:spPr>
        <p:txBody>
          <a:bodyPr wrap="none">
            <a:spAutoFit/>
          </a:bodyPr>
          <a:lstStyle/>
          <a:p>
            <a:r>
              <a:rPr lang="en-US" altLang="en-US" dirty="0">
                <a:latin typeface="Courier New" panose="02070309020205020404" pitchFamily="49" charset="0"/>
                <a:cs typeface="Courier New" panose="02070309020205020404" pitchFamily="49" charset="0"/>
              </a:rPr>
              <a:t>Curve 1 </a:t>
            </a:r>
            <a:endParaRPr lang="en-US" dirty="0"/>
          </a:p>
        </p:txBody>
      </p:sp>
      <p:sp>
        <p:nvSpPr>
          <p:cNvPr id="6" name="Rectangle 5"/>
          <p:cNvSpPr/>
          <p:nvPr/>
        </p:nvSpPr>
        <p:spPr>
          <a:xfrm>
            <a:off x="7928734" y="-24844"/>
            <a:ext cx="1287532" cy="369332"/>
          </a:xfrm>
          <a:prstGeom prst="rect">
            <a:avLst/>
          </a:prstGeom>
        </p:spPr>
        <p:txBody>
          <a:bodyPr wrap="none">
            <a:spAutoFit/>
          </a:bodyPr>
          <a:lstStyle/>
          <a:p>
            <a:r>
              <a:rPr lang="en-US" altLang="en-US" dirty="0">
                <a:latin typeface="Courier New" panose="02070309020205020404" pitchFamily="49" charset="0"/>
                <a:cs typeface="Courier New" panose="02070309020205020404" pitchFamily="49" charset="0"/>
              </a:rPr>
              <a:t>Curve </a:t>
            </a:r>
            <a:r>
              <a:rPr lang="en-US" altLang="en-US" dirty="0" smtClean="0">
                <a:latin typeface="Courier New" panose="02070309020205020404" pitchFamily="49" charset="0"/>
                <a:cs typeface="Courier New" panose="02070309020205020404" pitchFamily="49" charset="0"/>
              </a:rPr>
              <a:t>2 </a:t>
            </a:r>
            <a:endParaRPr lang="en-US" dirty="0"/>
          </a:p>
        </p:txBody>
      </p:sp>
      <p:pic>
        <p:nvPicPr>
          <p:cNvPr id="7" name="Picture 6"/>
          <p:cNvPicPr>
            <a:picLocks noChangeAspect="1"/>
          </p:cNvPicPr>
          <p:nvPr/>
        </p:nvPicPr>
        <p:blipFill rotWithShape="1">
          <a:blip r:embed="rId2"/>
          <a:srcRect l="11126" t="13333" r="6124" b="8444"/>
          <a:stretch/>
        </p:blipFill>
        <p:spPr>
          <a:xfrm>
            <a:off x="209550" y="472004"/>
            <a:ext cx="11436795" cy="6081196"/>
          </a:xfrm>
          <a:prstGeom prst="rect">
            <a:avLst/>
          </a:prstGeom>
        </p:spPr>
      </p:pic>
      <p:sp>
        <p:nvSpPr>
          <p:cNvPr id="2" name="TextBox 1"/>
          <p:cNvSpPr txBox="1"/>
          <p:nvPr/>
        </p:nvSpPr>
        <p:spPr>
          <a:xfrm>
            <a:off x="4813724" y="45522"/>
            <a:ext cx="1783502" cy="369332"/>
          </a:xfrm>
          <a:prstGeom prst="rect">
            <a:avLst/>
          </a:prstGeom>
          <a:noFill/>
        </p:spPr>
        <p:txBody>
          <a:bodyPr wrap="none" rtlCol="0">
            <a:spAutoFit/>
          </a:bodyPr>
          <a:lstStyle/>
          <a:p>
            <a:r>
              <a:rPr lang="en-US" dirty="0" smtClean="0"/>
              <a:t>Horizontal layout</a:t>
            </a:r>
            <a:endParaRPr lang="en-US" dirty="0"/>
          </a:p>
        </p:txBody>
      </p:sp>
    </p:spTree>
    <p:extLst>
      <p:ext uri="{BB962C8B-B14F-4D97-AF65-F5344CB8AC3E}">
        <p14:creationId xmlns:p14="http://schemas.microsoft.com/office/powerpoint/2010/main" val="2048340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3863" y="1524000"/>
            <a:ext cx="3019037" cy="1077218"/>
          </a:xfrm>
          <a:prstGeom prst="rect">
            <a:avLst/>
          </a:prstGeom>
          <a:noFill/>
        </p:spPr>
        <p:txBody>
          <a:bodyPr wrap="square" rtlCol="0">
            <a:spAutoFit/>
          </a:bodyPr>
          <a:lstStyle/>
          <a:p>
            <a:r>
              <a:rPr lang="en-US" sz="3200" dirty="0" smtClean="0"/>
              <a:t>Play to see the animation.</a:t>
            </a:r>
            <a:endParaRPr lang="en-US" sz="3200" dirty="0"/>
          </a:p>
        </p:txBody>
      </p:sp>
      <p:sp>
        <p:nvSpPr>
          <p:cNvPr id="6" name="Rectangle 5"/>
          <p:cNvSpPr/>
          <p:nvPr/>
        </p:nvSpPr>
        <p:spPr>
          <a:xfrm>
            <a:off x="1051684" y="194328"/>
            <a:ext cx="1903085" cy="523220"/>
          </a:xfrm>
          <a:prstGeom prst="rect">
            <a:avLst/>
          </a:prstGeom>
        </p:spPr>
        <p:txBody>
          <a:bodyPr wrap="none">
            <a:spAutoFit/>
          </a:bodyPr>
          <a:lstStyle/>
          <a:p>
            <a:r>
              <a:rPr lang="en-US" altLang="en-US" sz="2800" b="1" dirty="0">
                <a:latin typeface="Courier New" panose="02070309020205020404" pitchFamily="49" charset="0"/>
                <a:cs typeface="Courier New" panose="02070309020205020404" pitchFamily="49" charset="0"/>
              </a:rPr>
              <a:t>Curve 1 </a:t>
            </a:r>
            <a:endParaRPr lang="en-US" sz="2800" b="1" dirty="0"/>
          </a:p>
        </p:txBody>
      </p:sp>
      <p:sp>
        <p:nvSpPr>
          <p:cNvPr id="7" name="Rectangle 6"/>
          <p:cNvSpPr/>
          <p:nvPr/>
        </p:nvSpPr>
        <p:spPr>
          <a:xfrm>
            <a:off x="5623684" y="194328"/>
            <a:ext cx="1903085" cy="523220"/>
          </a:xfrm>
          <a:prstGeom prst="rect">
            <a:avLst/>
          </a:prstGeom>
        </p:spPr>
        <p:txBody>
          <a:bodyPr wrap="none">
            <a:spAutoFit/>
          </a:bodyPr>
          <a:lstStyle/>
          <a:p>
            <a:r>
              <a:rPr lang="en-US" altLang="en-US" sz="2800" b="1" dirty="0">
                <a:latin typeface="Courier New" panose="02070309020205020404" pitchFamily="49" charset="0"/>
                <a:cs typeface="Courier New" panose="02070309020205020404" pitchFamily="49" charset="0"/>
              </a:rPr>
              <a:t>Curve </a:t>
            </a:r>
            <a:r>
              <a:rPr lang="en-US" altLang="en-US" sz="2800" b="1" dirty="0" smtClean="0">
                <a:latin typeface="Courier New" panose="02070309020205020404" pitchFamily="49" charset="0"/>
                <a:cs typeface="Courier New" panose="02070309020205020404" pitchFamily="49" charset="0"/>
              </a:rPr>
              <a:t>2 </a:t>
            </a:r>
            <a:endParaRPr lang="en-US" sz="2800" b="1" dirty="0"/>
          </a:p>
        </p:txBody>
      </p:sp>
      <p:pic>
        <p:nvPicPr>
          <p:cNvPr id="2" name="curve_fil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1759"/>
          <a:stretch/>
        </p:blipFill>
        <p:spPr>
          <a:xfrm>
            <a:off x="592337" y="717548"/>
            <a:ext cx="7353896" cy="5515827"/>
          </a:xfrm>
          <a:prstGeom prst="rect">
            <a:avLst/>
          </a:prstGeom>
        </p:spPr>
      </p:pic>
      <p:sp>
        <p:nvSpPr>
          <p:cNvPr id="8" name="TextBox 7"/>
          <p:cNvSpPr txBox="1"/>
          <p:nvPr/>
        </p:nvSpPr>
        <p:spPr>
          <a:xfrm>
            <a:off x="3377534" y="248970"/>
            <a:ext cx="1783502" cy="369332"/>
          </a:xfrm>
          <a:prstGeom prst="rect">
            <a:avLst/>
          </a:prstGeom>
          <a:noFill/>
        </p:spPr>
        <p:txBody>
          <a:bodyPr wrap="none" rtlCol="0">
            <a:spAutoFit/>
          </a:bodyPr>
          <a:lstStyle/>
          <a:p>
            <a:r>
              <a:rPr lang="en-US" dirty="0" smtClean="0"/>
              <a:t>Horizontal layout</a:t>
            </a:r>
            <a:endParaRPr lang="en-US" dirty="0"/>
          </a:p>
        </p:txBody>
      </p:sp>
    </p:spTree>
    <p:extLst>
      <p:ext uri="{BB962C8B-B14F-4D97-AF65-F5344CB8AC3E}">
        <p14:creationId xmlns:p14="http://schemas.microsoft.com/office/powerpoint/2010/main" val="20125547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6685</TotalTime>
  <Words>1644</Words>
  <Application>Microsoft Office PowerPoint</Application>
  <PresentationFormat>Widescreen</PresentationFormat>
  <Paragraphs>185</Paragraphs>
  <Slides>23</Slides>
  <Notes>1</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新細明體</vt:lpstr>
      <vt:lpstr>Arial</vt:lpstr>
      <vt:lpstr>Calibri</vt:lpstr>
      <vt:lpstr>Calibri Light</vt:lpstr>
      <vt:lpstr>Cambria Math</vt:lpstr>
      <vt:lpstr>Courier New</vt:lpstr>
      <vt:lpstr>Symbol</vt:lpstr>
      <vt:lpstr>Wingdings</vt:lpstr>
      <vt:lpstr>Office Theme</vt:lpstr>
      <vt:lpstr>MATLAB Programming</vt:lpstr>
      <vt:lpstr>Content</vt:lpstr>
      <vt:lpstr>About demo video</vt:lpstr>
      <vt:lpstr>Program file name format</vt:lpstr>
      <vt:lpstr>File content header</vt:lpstr>
      <vt:lpstr>File content</vt:lpstr>
      <vt:lpstr>(25%) Problem 2.1.  Curve Filling</vt:lpstr>
      <vt:lpstr>PowerPoint Presentation</vt:lpstr>
      <vt:lpstr>PowerPoint Presentation</vt:lpstr>
      <vt:lpstr>Problem 2.1 Marking scheme</vt:lpstr>
      <vt:lpstr> (25%) Problem 2.2.  Curve interpolation and extrapolation </vt:lpstr>
      <vt:lpstr> (25%) Problem 2.2.  Curve interpolation and extrapolation </vt:lpstr>
      <vt:lpstr>PowerPoint Presentation</vt:lpstr>
      <vt:lpstr>Problem 2.2 Marking scheme</vt:lpstr>
      <vt:lpstr>(25%) Problem 2.3. Planet trajectory and travel length</vt:lpstr>
      <vt:lpstr>Problem 2.3</vt:lpstr>
      <vt:lpstr>Problem 2.3</vt:lpstr>
      <vt:lpstr>Problem 2.3</vt:lpstr>
      <vt:lpstr>(25%) Problem 2.3 Marking scheme</vt:lpstr>
      <vt:lpstr>(25%) Problem 2.4. Image processing</vt:lpstr>
      <vt:lpstr>Problem 2.4. Image processing</vt:lpstr>
      <vt:lpstr>Problem 2.4. Marking Scheme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639</cp:revision>
  <dcterms:created xsi:type="dcterms:W3CDTF">2019-02-26T08:18:36Z</dcterms:created>
  <dcterms:modified xsi:type="dcterms:W3CDTF">2021-04-19T04:04:50Z</dcterms:modified>
</cp:coreProperties>
</file>